
<file path=[Content_Types].xml><?xml version="1.0" encoding="utf-8"?>
<Types xmlns="http://schemas.openxmlformats.org/package/2006/content-types">
  <Default Extension="bin" ContentType="application/vnd.openxmlformats-officedocument.oleObject"/>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87"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18288000" cy="10287000"/>
  <p:notesSz cx="6858000" cy="9144000"/>
  <p:embeddedFontLst>
    <p:embeddedFont>
      <p:font typeface="Calibri" panose="020F0502020204030204" pitchFamily="34" charset="0"/>
      <p:regular r:id="rId34"/>
      <p:bold r:id="rId35"/>
      <p:italic r:id="rId36"/>
      <p:boldItalic r:id="rId37"/>
    </p:embeddedFont>
    <p:embeddedFont>
      <p:font typeface="Schoolbell" panose="020B0604020202020204" charset="0"/>
      <p:regular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0" d="100"/>
          <a:sy n="70" d="100"/>
        </p:scale>
        <p:origin x="708"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5.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9.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20.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5" Type="http://schemas.openxmlformats.org/officeDocument/2006/relationships/image" Target="../media/image4.svg"/><Relationship Id="rId15" Type="http://schemas.openxmlformats.org/officeDocument/2006/relationships/image" Target="../media/image14.pn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s>
</file>

<file path=ppt/slides/_rels/slide2.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33.png"/><Relationship Id="rId18" Type="http://schemas.openxmlformats.org/officeDocument/2006/relationships/image" Target="../media/image36.png"/><Relationship Id="rId3" Type="http://schemas.openxmlformats.org/officeDocument/2006/relationships/image" Target="../media/image5.png"/><Relationship Id="rId21" Type="http://schemas.openxmlformats.org/officeDocument/2006/relationships/image" Target="../media/image39.jpeg"/><Relationship Id="rId7" Type="http://schemas.openxmlformats.org/officeDocument/2006/relationships/image" Target="../media/image3.png"/><Relationship Id="rId12" Type="http://schemas.openxmlformats.org/officeDocument/2006/relationships/image" Target="../media/image32.svg"/><Relationship Id="rId17" Type="http://schemas.openxmlformats.org/officeDocument/2006/relationships/image" Target="../media/image35.jpeg"/><Relationship Id="rId2" Type="http://schemas.openxmlformats.org/officeDocument/2006/relationships/image" Target="../media/image11.png"/><Relationship Id="rId16" Type="http://schemas.openxmlformats.org/officeDocument/2006/relationships/image" Target="../media/image2.svg"/><Relationship Id="rId20"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24.svg"/><Relationship Id="rId11" Type="http://schemas.openxmlformats.org/officeDocument/2006/relationships/image" Target="../media/image31.png"/><Relationship Id="rId5" Type="http://schemas.openxmlformats.org/officeDocument/2006/relationships/image" Target="../media/image23.png"/><Relationship Id="rId15" Type="http://schemas.openxmlformats.org/officeDocument/2006/relationships/image" Target="../media/image1.png"/><Relationship Id="rId10" Type="http://schemas.openxmlformats.org/officeDocument/2006/relationships/image" Target="../media/image30.svg"/><Relationship Id="rId19" Type="http://schemas.openxmlformats.org/officeDocument/2006/relationships/image" Target="../media/image37.png"/><Relationship Id="rId4" Type="http://schemas.openxmlformats.org/officeDocument/2006/relationships/image" Target="../media/image6.svg"/><Relationship Id="rId9" Type="http://schemas.openxmlformats.org/officeDocument/2006/relationships/image" Target="../media/image29.png"/><Relationship Id="rId14" Type="http://schemas.openxmlformats.org/officeDocument/2006/relationships/image" Target="../media/image34.sv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6.svg"/><Relationship Id="rId18" Type="http://schemas.openxmlformats.org/officeDocument/2006/relationships/image" Target="../media/image42.png"/><Relationship Id="rId3" Type="http://schemas.openxmlformats.org/officeDocument/2006/relationships/image" Target="../media/image37.png"/><Relationship Id="rId21" Type="http://schemas.openxmlformats.org/officeDocument/2006/relationships/image" Target="../media/image44.jpeg"/><Relationship Id="rId7" Type="http://schemas.openxmlformats.org/officeDocument/2006/relationships/image" Target="../media/image24.svg"/><Relationship Id="rId12" Type="http://schemas.openxmlformats.org/officeDocument/2006/relationships/image" Target="../media/image5.png"/><Relationship Id="rId17" Type="http://schemas.openxmlformats.org/officeDocument/2006/relationships/image" Target="../media/image2.svg"/><Relationship Id="rId2" Type="http://schemas.openxmlformats.org/officeDocument/2006/relationships/image" Target="../media/image11.png"/><Relationship Id="rId16" Type="http://schemas.openxmlformats.org/officeDocument/2006/relationships/image" Target="../media/image1.png"/><Relationship Id="rId20"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8.svg"/><Relationship Id="rId5" Type="http://schemas.openxmlformats.org/officeDocument/2006/relationships/image" Target="../media/image32.svg"/><Relationship Id="rId15" Type="http://schemas.openxmlformats.org/officeDocument/2006/relationships/image" Target="../media/image41.svg"/><Relationship Id="rId10" Type="http://schemas.openxmlformats.org/officeDocument/2006/relationships/image" Target="../media/image7.png"/><Relationship Id="rId19" Type="http://schemas.openxmlformats.org/officeDocument/2006/relationships/image" Target="../media/image36.png"/><Relationship Id="rId4" Type="http://schemas.openxmlformats.org/officeDocument/2006/relationships/image" Target="../media/image31.png"/><Relationship Id="rId9" Type="http://schemas.openxmlformats.org/officeDocument/2006/relationships/image" Target="../media/image22.svg"/><Relationship Id="rId14" Type="http://schemas.openxmlformats.org/officeDocument/2006/relationships/image" Target="../media/image40.png"/><Relationship Id="rId22" Type="http://schemas.openxmlformats.org/officeDocument/2006/relationships/image" Target="../media/image39.jpeg"/></Relationships>
</file>

<file path=ppt/slides/_rels/slide4.xml.rels><?xml version="1.0" encoding="UTF-8" standalone="yes"?>
<Relationships xmlns="http://schemas.openxmlformats.org/package/2006/relationships"><Relationship Id="rId13" Type="http://schemas.openxmlformats.org/officeDocument/2006/relationships/image" Target="../media/image47.png"/><Relationship Id="rId18" Type="http://schemas.openxmlformats.org/officeDocument/2006/relationships/image" Target="../media/image50.png"/><Relationship Id="rId26" Type="http://schemas.openxmlformats.org/officeDocument/2006/relationships/image" Target="../media/image6.svg"/><Relationship Id="rId3" Type="http://schemas.openxmlformats.org/officeDocument/2006/relationships/image" Target="../media/image1.png"/><Relationship Id="rId21" Type="http://schemas.openxmlformats.org/officeDocument/2006/relationships/image" Target="../media/image53.png"/><Relationship Id="rId34" Type="http://schemas.openxmlformats.org/officeDocument/2006/relationships/image" Target="../media/image36.png"/><Relationship Id="rId7" Type="http://schemas.openxmlformats.org/officeDocument/2006/relationships/image" Target="../media/image21.png"/><Relationship Id="rId12" Type="http://schemas.openxmlformats.org/officeDocument/2006/relationships/image" Target="../media/image34.svg"/><Relationship Id="rId17" Type="http://schemas.openxmlformats.org/officeDocument/2006/relationships/image" Target="../media/image49.png"/><Relationship Id="rId25" Type="http://schemas.openxmlformats.org/officeDocument/2006/relationships/image" Target="../media/image5.png"/><Relationship Id="rId33" Type="http://schemas.openxmlformats.org/officeDocument/2006/relationships/image" Target="../media/image39.jpeg"/><Relationship Id="rId2" Type="http://schemas.openxmlformats.org/officeDocument/2006/relationships/image" Target="../media/image11.png"/><Relationship Id="rId16" Type="http://schemas.openxmlformats.org/officeDocument/2006/relationships/image" Target="../media/image8.svg"/><Relationship Id="rId20" Type="http://schemas.openxmlformats.org/officeDocument/2006/relationships/image" Target="../media/image52.svg"/><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33.png"/><Relationship Id="rId24" Type="http://schemas.openxmlformats.org/officeDocument/2006/relationships/image" Target="../media/image18.svg"/><Relationship Id="rId32" Type="http://schemas.openxmlformats.org/officeDocument/2006/relationships/image" Target="../media/image28.svg"/><Relationship Id="rId5" Type="http://schemas.openxmlformats.org/officeDocument/2006/relationships/image" Target="../media/image3.png"/><Relationship Id="rId15" Type="http://schemas.openxmlformats.org/officeDocument/2006/relationships/image" Target="../media/image7.png"/><Relationship Id="rId23" Type="http://schemas.openxmlformats.org/officeDocument/2006/relationships/image" Target="../media/image17.png"/><Relationship Id="rId28" Type="http://schemas.openxmlformats.org/officeDocument/2006/relationships/image" Target="../media/image24.svg"/><Relationship Id="rId10" Type="http://schemas.openxmlformats.org/officeDocument/2006/relationships/image" Target="../media/image46.svg"/><Relationship Id="rId19" Type="http://schemas.openxmlformats.org/officeDocument/2006/relationships/image" Target="../media/image51.png"/><Relationship Id="rId31" Type="http://schemas.openxmlformats.org/officeDocument/2006/relationships/image" Target="../media/image27.png"/><Relationship Id="rId4" Type="http://schemas.openxmlformats.org/officeDocument/2006/relationships/image" Target="../media/image2.svg"/><Relationship Id="rId9" Type="http://schemas.openxmlformats.org/officeDocument/2006/relationships/image" Target="../media/image45.png"/><Relationship Id="rId14" Type="http://schemas.openxmlformats.org/officeDocument/2006/relationships/image" Target="../media/image48.svg"/><Relationship Id="rId22" Type="http://schemas.openxmlformats.org/officeDocument/2006/relationships/image" Target="../media/image54.svg"/><Relationship Id="rId27" Type="http://schemas.openxmlformats.org/officeDocument/2006/relationships/image" Target="../media/image23.png"/><Relationship Id="rId30" Type="http://schemas.openxmlformats.org/officeDocument/2006/relationships/image" Target="../media/image26.svg"/><Relationship Id="rId8" Type="http://schemas.openxmlformats.org/officeDocument/2006/relationships/image" Target="../media/image22.svg"/></Relationships>
</file>

<file path=ppt/slides/_rels/slide5.xml.rels><?xml version="1.0" encoding="UTF-8" standalone="yes"?>
<Relationships xmlns="http://schemas.openxmlformats.org/package/2006/relationships"><Relationship Id="rId13" Type="http://schemas.openxmlformats.org/officeDocument/2006/relationships/image" Target="../media/image47.png"/><Relationship Id="rId18" Type="http://schemas.openxmlformats.org/officeDocument/2006/relationships/image" Target="../media/image50.png"/><Relationship Id="rId26" Type="http://schemas.openxmlformats.org/officeDocument/2006/relationships/image" Target="../media/image56.svg"/><Relationship Id="rId3" Type="http://schemas.openxmlformats.org/officeDocument/2006/relationships/image" Target="../media/image1.png"/><Relationship Id="rId21" Type="http://schemas.openxmlformats.org/officeDocument/2006/relationships/image" Target="../media/image53.png"/><Relationship Id="rId34" Type="http://schemas.openxmlformats.org/officeDocument/2006/relationships/image" Target="../media/image58.svg"/><Relationship Id="rId7" Type="http://schemas.openxmlformats.org/officeDocument/2006/relationships/image" Target="../media/image21.png"/><Relationship Id="rId12" Type="http://schemas.openxmlformats.org/officeDocument/2006/relationships/image" Target="../media/image34.svg"/><Relationship Id="rId17" Type="http://schemas.openxmlformats.org/officeDocument/2006/relationships/image" Target="../media/image49.png"/><Relationship Id="rId25" Type="http://schemas.openxmlformats.org/officeDocument/2006/relationships/image" Target="../media/image55.png"/><Relationship Id="rId33" Type="http://schemas.openxmlformats.org/officeDocument/2006/relationships/image" Target="../media/image57.png"/><Relationship Id="rId2" Type="http://schemas.openxmlformats.org/officeDocument/2006/relationships/image" Target="../media/image11.png"/><Relationship Id="rId16" Type="http://schemas.openxmlformats.org/officeDocument/2006/relationships/image" Target="../media/image8.svg"/><Relationship Id="rId20" Type="http://schemas.openxmlformats.org/officeDocument/2006/relationships/image" Target="../media/image52.svg"/><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33.png"/><Relationship Id="rId24" Type="http://schemas.openxmlformats.org/officeDocument/2006/relationships/image" Target="../media/image18.svg"/><Relationship Id="rId32" Type="http://schemas.openxmlformats.org/officeDocument/2006/relationships/image" Target="../media/image41.svg"/><Relationship Id="rId5" Type="http://schemas.openxmlformats.org/officeDocument/2006/relationships/image" Target="../media/image3.png"/><Relationship Id="rId15" Type="http://schemas.openxmlformats.org/officeDocument/2006/relationships/image" Target="../media/image7.png"/><Relationship Id="rId23" Type="http://schemas.openxmlformats.org/officeDocument/2006/relationships/image" Target="../media/image17.png"/><Relationship Id="rId28" Type="http://schemas.openxmlformats.org/officeDocument/2006/relationships/image" Target="../media/image6.svg"/><Relationship Id="rId36" Type="http://schemas.openxmlformats.org/officeDocument/2006/relationships/image" Target="../media/image36.png"/><Relationship Id="rId10" Type="http://schemas.openxmlformats.org/officeDocument/2006/relationships/image" Target="../media/image46.svg"/><Relationship Id="rId19" Type="http://schemas.openxmlformats.org/officeDocument/2006/relationships/image" Target="../media/image51.png"/><Relationship Id="rId31" Type="http://schemas.openxmlformats.org/officeDocument/2006/relationships/image" Target="../media/image40.png"/><Relationship Id="rId4" Type="http://schemas.openxmlformats.org/officeDocument/2006/relationships/image" Target="../media/image2.svg"/><Relationship Id="rId9" Type="http://schemas.openxmlformats.org/officeDocument/2006/relationships/image" Target="../media/image45.png"/><Relationship Id="rId14" Type="http://schemas.openxmlformats.org/officeDocument/2006/relationships/image" Target="../media/image48.svg"/><Relationship Id="rId22" Type="http://schemas.openxmlformats.org/officeDocument/2006/relationships/image" Target="../media/image54.svg"/><Relationship Id="rId27" Type="http://schemas.openxmlformats.org/officeDocument/2006/relationships/image" Target="../media/image5.png"/><Relationship Id="rId30" Type="http://schemas.openxmlformats.org/officeDocument/2006/relationships/image" Target="../media/image26.svg"/><Relationship Id="rId35" Type="http://schemas.openxmlformats.org/officeDocument/2006/relationships/image" Target="../media/image44.jpeg"/><Relationship Id="rId8" Type="http://schemas.openxmlformats.org/officeDocument/2006/relationships/image" Target="../media/image22.svg"/></Relationships>
</file>

<file path=ppt/slides/_rels/slide6.xml.rels><?xml version="1.0" encoding="UTF-8" standalone="yes"?>
<Relationships xmlns="http://schemas.openxmlformats.org/package/2006/relationships"><Relationship Id="rId13" Type="http://schemas.openxmlformats.org/officeDocument/2006/relationships/image" Target="../media/image47.png"/><Relationship Id="rId18" Type="http://schemas.openxmlformats.org/officeDocument/2006/relationships/image" Target="../media/image50.png"/><Relationship Id="rId26" Type="http://schemas.openxmlformats.org/officeDocument/2006/relationships/image" Target="../media/image56.svg"/><Relationship Id="rId3" Type="http://schemas.openxmlformats.org/officeDocument/2006/relationships/image" Target="../media/image1.png"/><Relationship Id="rId21" Type="http://schemas.openxmlformats.org/officeDocument/2006/relationships/image" Target="../media/image53.png"/><Relationship Id="rId34" Type="http://schemas.openxmlformats.org/officeDocument/2006/relationships/image" Target="../media/image58.svg"/><Relationship Id="rId7" Type="http://schemas.openxmlformats.org/officeDocument/2006/relationships/image" Target="../media/image21.png"/><Relationship Id="rId12" Type="http://schemas.openxmlformats.org/officeDocument/2006/relationships/image" Target="../media/image34.svg"/><Relationship Id="rId17" Type="http://schemas.openxmlformats.org/officeDocument/2006/relationships/image" Target="../media/image49.png"/><Relationship Id="rId25" Type="http://schemas.openxmlformats.org/officeDocument/2006/relationships/image" Target="../media/image55.png"/><Relationship Id="rId33" Type="http://schemas.openxmlformats.org/officeDocument/2006/relationships/image" Target="../media/image57.png"/><Relationship Id="rId2" Type="http://schemas.openxmlformats.org/officeDocument/2006/relationships/image" Target="../media/image11.png"/><Relationship Id="rId16" Type="http://schemas.openxmlformats.org/officeDocument/2006/relationships/image" Target="../media/image8.svg"/><Relationship Id="rId20" Type="http://schemas.openxmlformats.org/officeDocument/2006/relationships/image" Target="../media/image52.svg"/><Relationship Id="rId29"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33.png"/><Relationship Id="rId24" Type="http://schemas.openxmlformats.org/officeDocument/2006/relationships/image" Target="../media/image18.svg"/><Relationship Id="rId32" Type="http://schemas.openxmlformats.org/officeDocument/2006/relationships/image" Target="../media/image41.svg"/><Relationship Id="rId5" Type="http://schemas.openxmlformats.org/officeDocument/2006/relationships/image" Target="../media/image3.png"/><Relationship Id="rId15" Type="http://schemas.openxmlformats.org/officeDocument/2006/relationships/image" Target="../media/image7.png"/><Relationship Id="rId23" Type="http://schemas.openxmlformats.org/officeDocument/2006/relationships/image" Target="../media/image17.png"/><Relationship Id="rId28" Type="http://schemas.openxmlformats.org/officeDocument/2006/relationships/image" Target="../media/image6.svg"/><Relationship Id="rId36" Type="http://schemas.openxmlformats.org/officeDocument/2006/relationships/image" Target="../media/image36.png"/><Relationship Id="rId10" Type="http://schemas.openxmlformats.org/officeDocument/2006/relationships/image" Target="../media/image46.svg"/><Relationship Id="rId19" Type="http://schemas.openxmlformats.org/officeDocument/2006/relationships/image" Target="../media/image51.png"/><Relationship Id="rId31" Type="http://schemas.openxmlformats.org/officeDocument/2006/relationships/image" Target="../media/image40.png"/><Relationship Id="rId4" Type="http://schemas.openxmlformats.org/officeDocument/2006/relationships/image" Target="../media/image2.svg"/><Relationship Id="rId9" Type="http://schemas.openxmlformats.org/officeDocument/2006/relationships/image" Target="../media/image45.png"/><Relationship Id="rId14" Type="http://schemas.openxmlformats.org/officeDocument/2006/relationships/image" Target="../media/image48.svg"/><Relationship Id="rId22" Type="http://schemas.openxmlformats.org/officeDocument/2006/relationships/image" Target="../media/image54.svg"/><Relationship Id="rId27" Type="http://schemas.openxmlformats.org/officeDocument/2006/relationships/image" Target="../media/image5.png"/><Relationship Id="rId30" Type="http://schemas.openxmlformats.org/officeDocument/2006/relationships/image" Target="../media/image26.svg"/><Relationship Id="rId35" Type="http://schemas.openxmlformats.org/officeDocument/2006/relationships/image" Target="../media/image43.jpeg"/><Relationship Id="rId8" Type="http://schemas.openxmlformats.org/officeDocument/2006/relationships/image" Target="../media/image22.sv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8.svg"/><Relationship Id="rId18" Type="http://schemas.openxmlformats.org/officeDocument/2006/relationships/image" Target="../media/image21.png"/><Relationship Id="rId3" Type="http://schemas.openxmlformats.org/officeDocument/2006/relationships/image" Target="../media/image12.png"/><Relationship Id="rId21" Type="http://schemas.openxmlformats.org/officeDocument/2006/relationships/image" Target="../media/image40.png"/><Relationship Id="rId7" Type="http://schemas.openxmlformats.org/officeDocument/2006/relationships/image" Target="../media/image18.svg"/><Relationship Id="rId12" Type="http://schemas.openxmlformats.org/officeDocument/2006/relationships/image" Target="../media/image7.png"/><Relationship Id="rId17" Type="http://schemas.openxmlformats.org/officeDocument/2006/relationships/image" Target="../media/image26.sv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svg"/><Relationship Id="rId5" Type="http://schemas.openxmlformats.org/officeDocument/2006/relationships/image" Target="../media/image14.png"/><Relationship Id="rId15" Type="http://schemas.openxmlformats.org/officeDocument/2006/relationships/image" Target="../media/image6.svg"/><Relationship Id="rId10" Type="http://schemas.openxmlformats.org/officeDocument/2006/relationships/image" Target="../media/image1.png"/><Relationship Id="rId19" Type="http://schemas.openxmlformats.org/officeDocument/2006/relationships/image" Target="../media/image22.svg"/><Relationship Id="rId4" Type="http://schemas.openxmlformats.org/officeDocument/2006/relationships/image" Target="../media/image13.png"/><Relationship Id="rId9" Type="http://schemas.openxmlformats.org/officeDocument/2006/relationships/image" Target="../media/image20.svg"/><Relationship Id="rId14" Type="http://schemas.openxmlformats.org/officeDocument/2006/relationships/image" Target="../media/image5.png"/><Relationship Id="rId22" Type="http://schemas.openxmlformats.org/officeDocument/2006/relationships/image" Target="../media/image41.sv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6.svg"/><Relationship Id="rId18" Type="http://schemas.openxmlformats.org/officeDocument/2006/relationships/image" Target="../media/image41.svg"/><Relationship Id="rId26" Type="http://schemas.openxmlformats.org/officeDocument/2006/relationships/image" Target="../media/image61.svg"/><Relationship Id="rId3" Type="http://schemas.openxmlformats.org/officeDocument/2006/relationships/image" Target="../media/image12.png"/><Relationship Id="rId21" Type="http://schemas.openxmlformats.org/officeDocument/2006/relationships/image" Target="../media/image25.png"/><Relationship Id="rId7" Type="http://schemas.openxmlformats.org/officeDocument/2006/relationships/image" Target="../media/image18.svg"/><Relationship Id="rId12" Type="http://schemas.openxmlformats.org/officeDocument/2006/relationships/image" Target="../media/image5.png"/><Relationship Id="rId17" Type="http://schemas.openxmlformats.org/officeDocument/2006/relationships/image" Target="../media/image40.png"/><Relationship Id="rId25" Type="http://schemas.openxmlformats.org/officeDocument/2006/relationships/image" Target="../media/image60.png"/><Relationship Id="rId2" Type="http://schemas.openxmlformats.org/officeDocument/2006/relationships/image" Target="../media/image11.png"/><Relationship Id="rId16" Type="http://schemas.openxmlformats.org/officeDocument/2006/relationships/image" Target="../media/image59.png"/><Relationship Id="rId20" Type="http://schemas.openxmlformats.org/officeDocument/2006/relationships/image" Target="../media/image2.svg"/><Relationship Id="rId29"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8.svg"/><Relationship Id="rId24" Type="http://schemas.openxmlformats.org/officeDocument/2006/relationships/image" Target="../media/image56.svg"/><Relationship Id="rId5" Type="http://schemas.openxmlformats.org/officeDocument/2006/relationships/image" Target="../media/image14.png"/><Relationship Id="rId15" Type="http://schemas.openxmlformats.org/officeDocument/2006/relationships/image" Target="../media/image22.svg"/><Relationship Id="rId23" Type="http://schemas.openxmlformats.org/officeDocument/2006/relationships/image" Target="../media/image55.png"/><Relationship Id="rId28" Type="http://schemas.openxmlformats.org/officeDocument/2006/relationships/image" Target="../media/image63.svg"/><Relationship Id="rId10" Type="http://schemas.openxmlformats.org/officeDocument/2006/relationships/image" Target="../media/image7.png"/><Relationship Id="rId19" Type="http://schemas.openxmlformats.org/officeDocument/2006/relationships/image" Target="../media/image1.png"/><Relationship Id="rId4" Type="http://schemas.openxmlformats.org/officeDocument/2006/relationships/image" Target="../media/image13.png"/><Relationship Id="rId9" Type="http://schemas.openxmlformats.org/officeDocument/2006/relationships/image" Target="../media/image20.svg"/><Relationship Id="rId14" Type="http://schemas.openxmlformats.org/officeDocument/2006/relationships/image" Target="../media/image21.png"/><Relationship Id="rId22" Type="http://schemas.openxmlformats.org/officeDocument/2006/relationships/image" Target="../media/image26.svg"/><Relationship Id="rId27" Type="http://schemas.openxmlformats.org/officeDocument/2006/relationships/image" Target="../media/image62.png"/><Relationship Id="rId30" Type="http://schemas.openxmlformats.org/officeDocument/2006/relationships/image" Target="../media/image34.sv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22.svg"/><Relationship Id="rId18" Type="http://schemas.openxmlformats.org/officeDocument/2006/relationships/image" Target="../media/image65.png"/><Relationship Id="rId26" Type="http://schemas.openxmlformats.org/officeDocument/2006/relationships/image" Target="../media/image67.png"/><Relationship Id="rId3" Type="http://schemas.openxmlformats.org/officeDocument/2006/relationships/image" Target="../media/image64.png"/><Relationship Id="rId21" Type="http://schemas.openxmlformats.org/officeDocument/2006/relationships/image" Target="../media/image24.svg"/><Relationship Id="rId7" Type="http://schemas.openxmlformats.org/officeDocument/2006/relationships/image" Target="../media/image4.svg"/><Relationship Id="rId12" Type="http://schemas.openxmlformats.org/officeDocument/2006/relationships/image" Target="../media/image21.png"/><Relationship Id="rId17" Type="http://schemas.openxmlformats.org/officeDocument/2006/relationships/image" Target="../media/image34.svg"/><Relationship Id="rId25" Type="http://schemas.openxmlformats.org/officeDocument/2006/relationships/image" Target="../media/image61.svg"/><Relationship Id="rId2" Type="http://schemas.openxmlformats.org/officeDocument/2006/relationships/image" Target="../media/image11.png"/><Relationship Id="rId16" Type="http://schemas.openxmlformats.org/officeDocument/2006/relationships/image" Target="../media/image33.png"/><Relationship Id="rId20" Type="http://schemas.openxmlformats.org/officeDocument/2006/relationships/image" Target="../media/image23.png"/><Relationship Id="rId29" Type="http://schemas.openxmlformats.org/officeDocument/2006/relationships/image" Target="../media/image26.sv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41.svg"/><Relationship Id="rId24" Type="http://schemas.openxmlformats.org/officeDocument/2006/relationships/image" Target="../media/image60.png"/><Relationship Id="rId5" Type="http://schemas.openxmlformats.org/officeDocument/2006/relationships/image" Target="../media/image32.svg"/><Relationship Id="rId15" Type="http://schemas.openxmlformats.org/officeDocument/2006/relationships/image" Target="../media/image56.svg"/><Relationship Id="rId23" Type="http://schemas.openxmlformats.org/officeDocument/2006/relationships/image" Target="../media/image18.svg"/><Relationship Id="rId28" Type="http://schemas.openxmlformats.org/officeDocument/2006/relationships/image" Target="../media/image25.png"/><Relationship Id="rId10" Type="http://schemas.openxmlformats.org/officeDocument/2006/relationships/image" Target="../media/image40.png"/><Relationship Id="rId19" Type="http://schemas.openxmlformats.org/officeDocument/2006/relationships/image" Target="../media/image66.svg"/><Relationship Id="rId31" Type="http://schemas.openxmlformats.org/officeDocument/2006/relationships/image" Target="../media/image63.svg"/><Relationship Id="rId4" Type="http://schemas.openxmlformats.org/officeDocument/2006/relationships/image" Target="../media/image31.png"/><Relationship Id="rId9" Type="http://schemas.openxmlformats.org/officeDocument/2006/relationships/image" Target="../media/image8.svg"/><Relationship Id="rId14" Type="http://schemas.openxmlformats.org/officeDocument/2006/relationships/image" Target="../media/image55.png"/><Relationship Id="rId22" Type="http://schemas.openxmlformats.org/officeDocument/2006/relationships/image" Target="../media/image17.png"/><Relationship Id="rId27" Type="http://schemas.openxmlformats.org/officeDocument/2006/relationships/image" Target="../media/image68.svg"/><Relationship Id="rId30" Type="http://schemas.openxmlformats.org/officeDocument/2006/relationships/image" Target="../media/image62.png"/></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6.svg"/><Relationship Id="rId18" Type="http://schemas.openxmlformats.org/officeDocument/2006/relationships/image" Target="../media/image41.svg"/><Relationship Id="rId26" Type="http://schemas.openxmlformats.org/officeDocument/2006/relationships/image" Target="../media/image61.svg"/><Relationship Id="rId3" Type="http://schemas.openxmlformats.org/officeDocument/2006/relationships/image" Target="../media/image12.png"/><Relationship Id="rId21" Type="http://schemas.openxmlformats.org/officeDocument/2006/relationships/image" Target="../media/image25.png"/><Relationship Id="rId7" Type="http://schemas.openxmlformats.org/officeDocument/2006/relationships/image" Target="../media/image18.svg"/><Relationship Id="rId12" Type="http://schemas.openxmlformats.org/officeDocument/2006/relationships/image" Target="../media/image5.png"/><Relationship Id="rId17" Type="http://schemas.openxmlformats.org/officeDocument/2006/relationships/image" Target="../media/image40.png"/><Relationship Id="rId25" Type="http://schemas.openxmlformats.org/officeDocument/2006/relationships/image" Target="../media/image60.png"/><Relationship Id="rId2" Type="http://schemas.openxmlformats.org/officeDocument/2006/relationships/image" Target="../media/image11.png"/><Relationship Id="rId16" Type="http://schemas.openxmlformats.org/officeDocument/2006/relationships/image" Target="../media/image59.png"/><Relationship Id="rId20" Type="http://schemas.openxmlformats.org/officeDocument/2006/relationships/image" Target="../media/image2.svg"/><Relationship Id="rId29"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8.svg"/><Relationship Id="rId24" Type="http://schemas.openxmlformats.org/officeDocument/2006/relationships/image" Target="../media/image56.svg"/><Relationship Id="rId5" Type="http://schemas.openxmlformats.org/officeDocument/2006/relationships/image" Target="../media/image14.png"/><Relationship Id="rId15" Type="http://schemas.openxmlformats.org/officeDocument/2006/relationships/image" Target="../media/image22.svg"/><Relationship Id="rId23" Type="http://schemas.openxmlformats.org/officeDocument/2006/relationships/image" Target="../media/image55.png"/><Relationship Id="rId28" Type="http://schemas.openxmlformats.org/officeDocument/2006/relationships/image" Target="../media/image63.svg"/><Relationship Id="rId10" Type="http://schemas.openxmlformats.org/officeDocument/2006/relationships/image" Target="../media/image7.png"/><Relationship Id="rId19" Type="http://schemas.openxmlformats.org/officeDocument/2006/relationships/image" Target="../media/image1.png"/><Relationship Id="rId4" Type="http://schemas.openxmlformats.org/officeDocument/2006/relationships/image" Target="../media/image13.png"/><Relationship Id="rId9" Type="http://schemas.openxmlformats.org/officeDocument/2006/relationships/image" Target="../media/image20.svg"/><Relationship Id="rId14" Type="http://schemas.openxmlformats.org/officeDocument/2006/relationships/image" Target="../media/image21.png"/><Relationship Id="rId22" Type="http://schemas.openxmlformats.org/officeDocument/2006/relationships/image" Target="../media/image26.svg"/><Relationship Id="rId27" Type="http://schemas.openxmlformats.org/officeDocument/2006/relationships/image" Target="../media/image62.png"/><Relationship Id="rId30" Type="http://schemas.openxmlformats.org/officeDocument/2006/relationships/image" Target="../media/image34.svg"/></Relationships>
</file>

<file path=ppt/slides/_rels/slide1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70.png"/><Relationship Id="rId18" Type="http://schemas.openxmlformats.org/officeDocument/2006/relationships/image" Target="../media/image1.png"/><Relationship Id="rId26" Type="http://schemas.openxmlformats.org/officeDocument/2006/relationships/image" Target="../media/image60.png"/><Relationship Id="rId3" Type="http://schemas.openxmlformats.org/officeDocument/2006/relationships/image" Target="../media/image11.png"/><Relationship Id="rId21" Type="http://schemas.openxmlformats.org/officeDocument/2006/relationships/image" Target="../media/image22.svg"/><Relationship Id="rId7" Type="http://schemas.openxmlformats.org/officeDocument/2006/relationships/image" Target="../media/image3.png"/><Relationship Id="rId12" Type="http://schemas.openxmlformats.org/officeDocument/2006/relationships/image" Target="../media/image30.svg"/><Relationship Id="rId17" Type="http://schemas.openxmlformats.org/officeDocument/2006/relationships/image" Target="../media/image58.svg"/><Relationship Id="rId25" Type="http://schemas.openxmlformats.org/officeDocument/2006/relationships/image" Target="../media/image8.svg"/><Relationship Id="rId2" Type="http://schemas.openxmlformats.org/officeDocument/2006/relationships/slideLayout" Target="../slideLayouts/slideLayout7.xml"/><Relationship Id="rId16" Type="http://schemas.openxmlformats.org/officeDocument/2006/relationships/image" Target="../media/image57.png"/><Relationship Id="rId20" Type="http://schemas.openxmlformats.org/officeDocument/2006/relationships/image" Target="../media/image21.png"/><Relationship Id="rId29" Type="http://schemas.openxmlformats.org/officeDocument/2006/relationships/image" Target="../media/image69.png"/><Relationship Id="rId1" Type="http://schemas.openxmlformats.org/officeDocument/2006/relationships/vmlDrawing" Target="../drawings/vmlDrawing1.vml"/><Relationship Id="rId6" Type="http://schemas.openxmlformats.org/officeDocument/2006/relationships/image" Target="../media/image18.svg"/><Relationship Id="rId11" Type="http://schemas.openxmlformats.org/officeDocument/2006/relationships/image" Target="../media/image29.png"/><Relationship Id="rId24" Type="http://schemas.openxmlformats.org/officeDocument/2006/relationships/image" Target="../media/image7.png"/><Relationship Id="rId5" Type="http://schemas.openxmlformats.org/officeDocument/2006/relationships/image" Target="../media/image17.png"/><Relationship Id="rId15" Type="http://schemas.openxmlformats.org/officeDocument/2006/relationships/image" Target="../media/image32.svg"/><Relationship Id="rId23" Type="http://schemas.openxmlformats.org/officeDocument/2006/relationships/image" Target="../media/image46.svg"/><Relationship Id="rId28" Type="http://schemas.openxmlformats.org/officeDocument/2006/relationships/oleObject" Target="../embeddings/oleObject1.bin"/><Relationship Id="rId10" Type="http://schemas.openxmlformats.org/officeDocument/2006/relationships/image" Target="../media/image6.svg"/><Relationship Id="rId19" Type="http://schemas.openxmlformats.org/officeDocument/2006/relationships/image" Target="../media/image2.svg"/><Relationship Id="rId4" Type="http://schemas.openxmlformats.org/officeDocument/2006/relationships/image" Target="../media/image50.png"/><Relationship Id="rId9" Type="http://schemas.openxmlformats.org/officeDocument/2006/relationships/image" Target="../media/image5.png"/><Relationship Id="rId14" Type="http://schemas.openxmlformats.org/officeDocument/2006/relationships/image" Target="../media/image31.png"/><Relationship Id="rId22" Type="http://schemas.openxmlformats.org/officeDocument/2006/relationships/image" Target="../media/image45.png"/><Relationship Id="rId27" Type="http://schemas.openxmlformats.org/officeDocument/2006/relationships/image" Target="../media/image61.svg"/></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56.svg"/><Relationship Id="rId18" Type="http://schemas.openxmlformats.org/officeDocument/2006/relationships/image" Target="../media/image59.png"/><Relationship Id="rId26" Type="http://schemas.openxmlformats.org/officeDocument/2006/relationships/image" Target="../media/image78.png"/><Relationship Id="rId3" Type="http://schemas.openxmlformats.org/officeDocument/2006/relationships/image" Target="../media/image71.png"/><Relationship Id="rId21" Type="http://schemas.openxmlformats.org/officeDocument/2006/relationships/image" Target="../media/image40.png"/><Relationship Id="rId7" Type="http://schemas.openxmlformats.org/officeDocument/2006/relationships/image" Target="../media/image37.png"/><Relationship Id="rId12" Type="http://schemas.openxmlformats.org/officeDocument/2006/relationships/image" Target="../media/image55.png"/><Relationship Id="rId17" Type="http://schemas.openxmlformats.org/officeDocument/2006/relationships/image" Target="../media/image2.svg"/><Relationship Id="rId25" Type="http://schemas.openxmlformats.org/officeDocument/2006/relationships/image" Target="../media/image77.png"/><Relationship Id="rId2" Type="http://schemas.openxmlformats.org/officeDocument/2006/relationships/image" Target="../media/image11.png"/><Relationship Id="rId16" Type="http://schemas.openxmlformats.org/officeDocument/2006/relationships/image" Target="../media/image1.png"/><Relationship Id="rId20" Type="http://schemas.openxmlformats.org/officeDocument/2006/relationships/image" Target="../media/image26.svg"/><Relationship Id="rId29" Type="http://schemas.openxmlformats.org/officeDocument/2006/relationships/image" Target="../media/image81.png"/><Relationship Id="rId1" Type="http://schemas.openxmlformats.org/officeDocument/2006/relationships/slideLayout" Target="../slideLayouts/slideLayout7.xml"/><Relationship Id="rId6" Type="http://schemas.openxmlformats.org/officeDocument/2006/relationships/image" Target="../media/image74.png"/><Relationship Id="rId11" Type="http://schemas.openxmlformats.org/officeDocument/2006/relationships/image" Target="../media/image76.svg"/><Relationship Id="rId24" Type="http://schemas.openxmlformats.org/officeDocument/2006/relationships/image" Target="../media/image34.svg"/><Relationship Id="rId5" Type="http://schemas.openxmlformats.org/officeDocument/2006/relationships/image" Target="../media/image73.png"/><Relationship Id="rId15" Type="http://schemas.openxmlformats.org/officeDocument/2006/relationships/image" Target="../media/image48.svg"/><Relationship Id="rId23" Type="http://schemas.openxmlformats.org/officeDocument/2006/relationships/image" Target="../media/image33.png"/><Relationship Id="rId28" Type="http://schemas.openxmlformats.org/officeDocument/2006/relationships/image" Target="../media/image80.png"/><Relationship Id="rId10" Type="http://schemas.openxmlformats.org/officeDocument/2006/relationships/image" Target="../media/image75.png"/><Relationship Id="rId19" Type="http://schemas.openxmlformats.org/officeDocument/2006/relationships/image" Target="../media/image25.png"/><Relationship Id="rId4" Type="http://schemas.openxmlformats.org/officeDocument/2006/relationships/image" Target="../media/image72.png"/><Relationship Id="rId9" Type="http://schemas.openxmlformats.org/officeDocument/2006/relationships/image" Target="../media/image4.svg"/><Relationship Id="rId14" Type="http://schemas.openxmlformats.org/officeDocument/2006/relationships/image" Target="../media/image47.png"/><Relationship Id="rId22" Type="http://schemas.openxmlformats.org/officeDocument/2006/relationships/image" Target="../media/image41.svg"/><Relationship Id="rId27" Type="http://schemas.openxmlformats.org/officeDocument/2006/relationships/image" Target="../media/image79.png"/></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56.svg"/><Relationship Id="rId18" Type="http://schemas.openxmlformats.org/officeDocument/2006/relationships/image" Target="../media/image59.png"/><Relationship Id="rId3" Type="http://schemas.openxmlformats.org/officeDocument/2006/relationships/image" Target="../media/image82.png"/><Relationship Id="rId7" Type="http://schemas.openxmlformats.org/officeDocument/2006/relationships/image" Target="../media/image68.svg"/><Relationship Id="rId12" Type="http://schemas.openxmlformats.org/officeDocument/2006/relationships/image" Target="../media/image55.png"/><Relationship Id="rId17" Type="http://schemas.openxmlformats.org/officeDocument/2006/relationships/image" Target="../media/image26.sv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84.svg"/><Relationship Id="rId1" Type="http://schemas.openxmlformats.org/officeDocument/2006/relationships/slideLayout" Target="../slideLayouts/slideLayout7.xml"/><Relationship Id="rId6" Type="http://schemas.openxmlformats.org/officeDocument/2006/relationships/image" Target="../media/image67.png"/><Relationship Id="rId11" Type="http://schemas.openxmlformats.org/officeDocument/2006/relationships/image" Target="../media/image22.svg"/><Relationship Id="rId5" Type="http://schemas.openxmlformats.org/officeDocument/2006/relationships/image" Target="../media/image18.svg"/><Relationship Id="rId15" Type="http://schemas.openxmlformats.org/officeDocument/2006/relationships/image" Target="../media/image61.svg"/><Relationship Id="rId10" Type="http://schemas.openxmlformats.org/officeDocument/2006/relationships/image" Target="../media/image21.png"/><Relationship Id="rId19" Type="http://schemas.openxmlformats.org/officeDocument/2006/relationships/image" Target="../media/image83.png"/><Relationship Id="rId4" Type="http://schemas.openxmlformats.org/officeDocument/2006/relationships/image" Target="../media/image17.png"/><Relationship Id="rId9" Type="http://schemas.openxmlformats.org/officeDocument/2006/relationships/image" Target="../media/image4.svg"/><Relationship Id="rId14" Type="http://schemas.openxmlformats.org/officeDocument/2006/relationships/image" Target="../media/image60.png"/></Relationships>
</file>

<file path=ppt/slides/_rels/slide14.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image" Target="../media/image83.png"/><Relationship Id="rId18" Type="http://schemas.openxmlformats.org/officeDocument/2006/relationships/image" Target="../media/image76.svg"/><Relationship Id="rId3" Type="http://schemas.openxmlformats.org/officeDocument/2006/relationships/image" Target="../media/image86.png"/><Relationship Id="rId21" Type="http://schemas.openxmlformats.org/officeDocument/2006/relationships/image" Target="../media/image1.png"/><Relationship Id="rId7" Type="http://schemas.openxmlformats.org/officeDocument/2006/relationships/image" Target="../media/image21.png"/><Relationship Id="rId12" Type="http://schemas.openxmlformats.org/officeDocument/2006/relationships/image" Target="../media/image56.svg"/><Relationship Id="rId17" Type="http://schemas.openxmlformats.org/officeDocument/2006/relationships/image" Target="../media/image75.png"/><Relationship Id="rId2" Type="http://schemas.openxmlformats.org/officeDocument/2006/relationships/image" Target="../media/image85.png"/><Relationship Id="rId16" Type="http://schemas.openxmlformats.org/officeDocument/2006/relationships/image" Target="../media/image26.svg"/><Relationship Id="rId20" Type="http://schemas.openxmlformats.org/officeDocument/2006/relationships/image" Target="../media/image34.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55.png"/><Relationship Id="rId24" Type="http://schemas.openxmlformats.org/officeDocument/2006/relationships/image" Target="../media/image32.svg"/><Relationship Id="rId5" Type="http://schemas.openxmlformats.org/officeDocument/2006/relationships/image" Target="../media/image3.png"/><Relationship Id="rId15" Type="http://schemas.openxmlformats.org/officeDocument/2006/relationships/image" Target="../media/image25.png"/><Relationship Id="rId23" Type="http://schemas.openxmlformats.org/officeDocument/2006/relationships/image" Target="../media/image31.png"/><Relationship Id="rId10" Type="http://schemas.openxmlformats.org/officeDocument/2006/relationships/image" Target="../media/image28.svg"/><Relationship Id="rId19" Type="http://schemas.openxmlformats.org/officeDocument/2006/relationships/image" Target="../media/image33.png"/><Relationship Id="rId4" Type="http://schemas.openxmlformats.org/officeDocument/2006/relationships/image" Target="../media/image11.png"/><Relationship Id="rId9" Type="http://schemas.openxmlformats.org/officeDocument/2006/relationships/image" Target="../media/image27.png"/><Relationship Id="rId14" Type="http://schemas.openxmlformats.org/officeDocument/2006/relationships/image" Target="../media/image84.svg"/><Relationship Id="rId22" Type="http://schemas.openxmlformats.org/officeDocument/2006/relationships/image" Target="../media/image2.svg"/></Relationships>
</file>

<file path=ppt/slides/_rels/slide15.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27.png"/><Relationship Id="rId3" Type="http://schemas.openxmlformats.org/officeDocument/2006/relationships/image" Target="../media/image86.png"/><Relationship Id="rId7" Type="http://schemas.openxmlformats.org/officeDocument/2006/relationships/image" Target="../media/image31.png"/><Relationship Id="rId12" Type="http://schemas.openxmlformats.org/officeDocument/2006/relationships/image" Target="../media/image24.svg"/><Relationship Id="rId2" Type="http://schemas.openxmlformats.org/officeDocument/2006/relationships/image" Target="../media/image85.png"/><Relationship Id="rId16" Type="http://schemas.openxmlformats.org/officeDocument/2006/relationships/image" Target="../media/image88.jpeg"/><Relationship Id="rId1" Type="http://schemas.openxmlformats.org/officeDocument/2006/relationships/slideLayout" Target="../slideLayouts/slideLayout7.xml"/><Relationship Id="rId6" Type="http://schemas.openxmlformats.org/officeDocument/2006/relationships/image" Target="../media/image56.svg"/><Relationship Id="rId11" Type="http://schemas.openxmlformats.org/officeDocument/2006/relationships/image" Target="../media/image23.png"/><Relationship Id="rId5" Type="http://schemas.openxmlformats.org/officeDocument/2006/relationships/image" Target="../media/image55.png"/><Relationship Id="rId15" Type="http://schemas.openxmlformats.org/officeDocument/2006/relationships/image" Target="../media/image87.jpeg"/><Relationship Id="rId10" Type="http://schemas.openxmlformats.org/officeDocument/2006/relationships/image" Target="../media/image48.svg"/><Relationship Id="rId4" Type="http://schemas.openxmlformats.org/officeDocument/2006/relationships/image" Target="../media/image11.png"/><Relationship Id="rId9" Type="http://schemas.openxmlformats.org/officeDocument/2006/relationships/image" Target="../media/image47.png"/><Relationship Id="rId14" Type="http://schemas.openxmlformats.org/officeDocument/2006/relationships/image" Target="../media/image28.svg"/></Relationships>
</file>

<file path=ppt/slides/_rels/slide16.xml.rels><?xml version="1.0" encoding="UTF-8" standalone="yes"?>
<Relationships xmlns="http://schemas.openxmlformats.org/package/2006/relationships"><Relationship Id="rId8" Type="http://schemas.openxmlformats.org/officeDocument/2006/relationships/image" Target="../media/image92.svg"/><Relationship Id="rId13" Type="http://schemas.openxmlformats.org/officeDocument/2006/relationships/image" Target="../media/image33.png"/><Relationship Id="rId18" Type="http://schemas.openxmlformats.org/officeDocument/2006/relationships/image" Target="../media/image26.svg"/><Relationship Id="rId26" Type="http://schemas.openxmlformats.org/officeDocument/2006/relationships/image" Target="../media/image4.svg"/><Relationship Id="rId3" Type="http://schemas.openxmlformats.org/officeDocument/2006/relationships/image" Target="../media/image89.png"/><Relationship Id="rId21" Type="http://schemas.openxmlformats.org/officeDocument/2006/relationships/image" Target="../media/image57.png"/><Relationship Id="rId7" Type="http://schemas.openxmlformats.org/officeDocument/2006/relationships/image" Target="../media/image91.png"/><Relationship Id="rId12" Type="http://schemas.openxmlformats.org/officeDocument/2006/relationships/image" Target="../media/image8.svg"/><Relationship Id="rId17" Type="http://schemas.openxmlformats.org/officeDocument/2006/relationships/image" Target="../media/image25.png"/><Relationship Id="rId25" Type="http://schemas.openxmlformats.org/officeDocument/2006/relationships/image" Target="../media/image3.png"/><Relationship Id="rId2" Type="http://schemas.openxmlformats.org/officeDocument/2006/relationships/image" Target="../media/image11.png"/><Relationship Id="rId16" Type="http://schemas.openxmlformats.org/officeDocument/2006/relationships/image" Target="../media/image48.svg"/><Relationship Id="rId20" Type="http://schemas.openxmlformats.org/officeDocument/2006/relationships/image" Target="../media/image41.svg"/><Relationship Id="rId1" Type="http://schemas.openxmlformats.org/officeDocument/2006/relationships/slideLayout" Target="../slideLayouts/slideLayout7.xml"/><Relationship Id="rId6" Type="http://schemas.openxmlformats.org/officeDocument/2006/relationships/image" Target="../media/image16.svg"/><Relationship Id="rId11" Type="http://schemas.openxmlformats.org/officeDocument/2006/relationships/image" Target="../media/image7.png"/><Relationship Id="rId24" Type="http://schemas.openxmlformats.org/officeDocument/2006/relationships/image" Target="../media/image2.svg"/><Relationship Id="rId5" Type="http://schemas.openxmlformats.org/officeDocument/2006/relationships/image" Target="../media/image15.png"/><Relationship Id="rId15" Type="http://schemas.openxmlformats.org/officeDocument/2006/relationships/image" Target="../media/image47.png"/><Relationship Id="rId23" Type="http://schemas.openxmlformats.org/officeDocument/2006/relationships/image" Target="../media/image1.png"/><Relationship Id="rId28" Type="http://schemas.openxmlformats.org/officeDocument/2006/relationships/image" Target="../media/image56.svg"/><Relationship Id="rId10" Type="http://schemas.openxmlformats.org/officeDocument/2006/relationships/image" Target="../media/image22.svg"/><Relationship Id="rId19" Type="http://schemas.openxmlformats.org/officeDocument/2006/relationships/image" Target="../media/image40.png"/><Relationship Id="rId4" Type="http://schemas.openxmlformats.org/officeDocument/2006/relationships/image" Target="../media/image90.png"/><Relationship Id="rId9" Type="http://schemas.openxmlformats.org/officeDocument/2006/relationships/image" Target="../media/image21.png"/><Relationship Id="rId14" Type="http://schemas.openxmlformats.org/officeDocument/2006/relationships/image" Target="../media/image34.svg"/><Relationship Id="rId22" Type="http://schemas.openxmlformats.org/officeDocument/2006/relationships/image" Target="../media/image58.svg"/><Relationship Id="rId27" Type="http://schemas.openxmlformats.org/officeDocument/2006/relationships/image" Target="../media/image55.pn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1.png"/><Relationship Id="rId2" Type="http://schemas.openxmlformats.org/officeDocument/2006/relationships/image" Target="../media/image93.pn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26.svg"/></Relationships>
</file>

<file path=ppt/slides/_rels/slide18.xml.rels><?xml version="1.0" encoding="UTF-8" standalone="yes"?>
<Relationships xmlns="http://schemas.openxmlformats.org/package/2006/relationships"><Relationship Id="rId8" Type="http://schemas.openxmlformats.org/officeDocument/2006/relationships/image" Target="../media/image61.svg"/><Relationship Id="rId3" Type="http://schemas.openxmlformats.org/officeDocument/2006/relationships/image" Target="../media/image40.png"/><Relationship Id="rId7" Type="http://schemas.openxmlformats.org/officeDocument/2006/relationships/image" Target="../media/image60.png"/><Relationship Id="rId12" Type="http://schemas.openxmlformats.org/officeDocument/2006/relationships/image" Target="../media/image26.sv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image" Target="../media/image25.png"/><Relationship Id="rId5" Type="http://schemas.openxmlformats.org/officeDocument/2006/relationships/image" Target="../media/image7.png"/><Relationship Id="rId10" Type="http://schemas.openxmlformats.org/officeDocument/2006/relationships/image" Target="../media/image63.svg"/><Relationship Id="rId4" Type="http://schemas.openxmlformats.org/officeDocument/2006/relationships/image" Target="../media/image41.svg"/><Relationship Id="rId9" Type="http://schemas.openxmlformats.org/officeDocument/2006/relationships/image" Target="../media/image62.png"/></Relationships>
</file>

<file path=ppt/slides/_rels/slide19.xml.rels><?xml version="1.0" encoding="UTF-8" standalone="yes"?>
<Relationships xmlns="http://schemas.openxmlformats.org/package/2006/relationships"><Relationship Id="rId8" Type="http://schemas.openxmlformats.org/officeDocument/2006/relationships/image" Target="../media/image56.svg"/><Relationship Id="rId13" Type="http://schemas.openxmlformats.org/officeDocument/2006/relationships/image" Target="../media/image65.png"/><Relationship Id="rId18" Type="http://schemas.openxmlformats.org/officeDocument/2006/relationships/image" Target="../media/image84.svg"/><Relationship Id="rId3" Type="http://schemas.openxmlformats.org/officeDocument/2006/relationships/image" Target="../media/image3.png"/><Relationship Id="rId21" Type="http://schemas.openxmlformats.org/officeDocument/2006/relationships/image" Target="../media/image94.png"/><Relationship Id="rId7" Type="http://schemas.openxmlformats.org/officeDocument/2006/relationships/image" Target="../media/image55.png"/><Relationship Id="rId12" Type="http://schemas.openxmlformats.org/officeDocument/2006/relationships/image" Target="../media/image41.svg"/><Relationship Id="rId17" Type="http://schemas.openxmlformats.org/officeDocument/2006/relationships/image" Target="../media/image83.png"/><Relationship Id="rId2" Type="http://schemas.openxmlformats.org/officeDocument/2006/relationships/image" Target="../media/image11.png"/><Relationship Id="rId16" Type="http://schemas.openxmlformats.org/officeDocument/2006/relationships/image" Target="../media/image26.svg"/><Relationship Id="rId20" Type="http://schemas.openxmlformats.org/officeDocument/2006/relationships/image" Target="../media/image77.png"/><Relationship Id="rId1" Type="http://schemas.openxmlformats.org/officeDocument/2006/relationships/slideLayout" Target="../slideLayouts/slideLayout7.xml"/><Relationship Id="rId6" Type="http://schemas.openxmlformats.org/officeDocument/2006/relationships/image" Target="../media/image22.svg"/><Relationship Id="rId11" Type="http://schemas.openxmlformats.org/officeDocument/2006/relationships/image" Target="../media/image40.png"/><Relationship Id="rId5" Type="http://schemas.openxmlformats.org/officeDocument/2006/relationships/image" Target="../media/image21.png"/><Relationship Id="rId15" Type="http://schemas.openxmlformats.org/officeDocument/2006/relationships/image" Target="../media/image25.png"/><Relationship Id="rId23" Type="http://schemas.openxmlformats.org/officeDocument/2006/relationships/image" Target="../media/image96.png"/><Relationship Id="rId10" Type="http://schemas.openxmlformats.org/officeDocument/2006/relationships/image" Target="../media/image61.svg"/><Relationship Id="rId19" Type="http://schemas.openxmlformats.org/officeDocument/2006/relationships/image" Target="../media/image59.png"/><Relationship Id="rId4" Type="http://schemas.openxmlformats.org/officeDocument/2006/relationships/image" Target="../media/image4.svg"/><Relationship Id="rId9" Type="http://schemas.openxmlformats.org/officeDocument/2006/relationships/image" Target="../media/image60.png"/><Relationship Id="rId14" Type="http://schemas.openxmlformats.org/officeDocument/2006/relationships/image" Target="../media/image66.svg"/><Relationship Id="rId22" Type="http://schemas.openxmlformats.org/officeDocument/2006/relationships/image" Target="../media/image95.png"/></Relationships>
</file>

<file path=ppt/slides/_rels/slide20.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image" Target="../media/image40.png"/><Relationship Id="rId18" Type="http://schemas.openxmlformats.org/officeDocument/2006/relationships/image" Target="../media/image26.svg"/><Relationship Id="rId3" Type="http://schemas.openxmlformats.org/officeDocument/2006/relationships/image" Target="../media/image14.png"/><Relationship Id="rId21" Type="http://schemas.openxmlformats.org/officeDocument/2006/relationships/image" Target="../media/image59.png"/><Relationship Id="rId7" Type="http://schemas.openxmlformats.org/officeDocument/2006/relationships/image" Target="../media/image21.png"/><Relationship Id="rId12" Type="http://schemas.openxmlformats.org/officeDocument/2006/relationships/image" Target="../media/image61.svg"/><Relationship Id="rId17" Type="http://schemas.openxmlformats.org/officeDocument/2006/relationships/image" Target="../media/image25.png"/><Relationship Id="rId2" Type="http://schemas.openxmlformats.org/officeDocument/2006/relationships/image" Target="../media/image11.png"/><Relationship Id="rId16" Type="http://schemas.openxmlformats.org/officeDocument/2006/relationships/image" Target="../media/image66.svg"/><Relationship Id="rId20" Type="http://schemas.openxmlformats.org/officeDocument/2006/relationships/image" Target="../media/image84.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60.png"/><Relationship Id="rId5" Type="http://schemas.openxmlformats.org/officeDocument/2006/relationships/image" Target="../media/image3.png"/><Relationship Id="rId15" Type="http://schemas.openxmlformats.org/officeDocument/2006/relationships/image" Target="../media/image65.png"/><Relationship Id="rId10" Type="http://schemas.openxmlformats.org/officeDocument/2006/relationships/image" Target="../media/image56.svg"/><Relationship Id="rId19" Type="http://schemas.openxmlformats.org/officeDocument/2006/relationships/image" Target="../media/image83.png"/><Relationship Id="rId4" Type="http://schemas.openxmlformats.org/officeDocument/2006/relationships/image" Target="../media/image13.png"/><Relationship Id="rId9" Type="http://schemas.openxmlformats.org/officeDocument/2006/relationships/image" Target="../media/image55.png"/><Relationship Id="rId14" Type="http://schemas.openxmlformats.org/officeDocument/2006/relationships/image" Target="../media/image41.svg"/><Relationship Id="rId22" Type="http://schemas.openxmlformats.org/officeDocument/2006/relationships/image" Target="../media/image77.png"/></Relationships>
</file>

<file path=ppt/slides/_rels/slide21.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75.png"/><Relationship Id="rId18" Type="http://schemas.openxmlformats.org/officeDocument/2006/relationships/image" Target="../media/image66.svg"/><Relationship Id="rId3" Type="http://schemas.openxmlformats.org/officeDocument/2006/relationships/image" Target="../media/image13.png"/><Relationship Id="rId21" Type="http://schemas.openxmlformats.org/officeDocument/2006/relationships/image" Target="../media/image33.png"/><Relationship Id="rId7" Type="http://schemas.openxmlformats.org/officeDocument/2006/relationships/image" Target="../media/image56.svg"/><Relationship Id="rId12" Type="http://schemas.openxmlformats.org/officeDocument/2006/relationships/image" Target="../media/image59.png"/><Relationship Id="rId17" Type="http://schemas.openxmlformats.org/officeDocument/2006/relationships/image" Target="../media/image65.png"/><Relationship Id="rId25" Type="http://schemas.openxmlformats.org/officeDocument/2006/relationships/image" Target="../media/image36.png"/><Relationship Id="rId2" Type="http://schemas.openxmlformats.org/officeDocument/2006/relationships/image" Target="../media/image11.png"/><Relationship Id="rId16" Type="http://schemas.openxmlformats.org/officeDocument/2006/relationships/image" Target="../media/image24.svg"/><Relationship Id="rId20" Type="http://schemas.openxmlformats.org/officeDocument/2006/relationships/image" Target="../media/image32.svg"/><Relationship Id="rId1" Type="http://schemas.openxmlformats.org/officeDocument/2006/relationships/slideLayout" Target="../slideLayouts/slideLayout7.xml"/><Relationship Id="rId6" Type="http://schemas.openxmlformats.org/officeDocument/2006/relationships/image" Target="../media/image55.png"/><Relationship Id="rId11" Type="http://schemas.openxmlformats.org/officeDocument/2006/relationships/image" Target="../media/image41.svg"/><Relationship Id="rId24" Type="http://schemas.openxmlformats.org/officeDocument/2006/relationships/image" Target="../media/image98.jpeg"/><Relationship Id="rId5" Type="http://schemas.openxmlformats.org/officeDocument/2006/relationships/image" Target="../media/image4.svg"/><Relationship Id="rId15" Type="http://schemas.openxmlformats.org/officeDocument/2006/relationships/image" Target="../media/image23.png"/><Relationship Id="rId23" Type="http://schemas.openxmlformats.org/officeDocument/2006/relationships/image" Target="../media/image97.png"/><Relationship Id="rId10" Type="http://schemas.openxmlformats.org/officeDocument/2006/relationships/image" Target="../media/image40.png"/><Relationship Id="rId19" Type="http://schemas.openxmlformats.org/officeDocument/2006/relationships/image" Target="../media/image31.png"/><Relationship Id="rId4" Type="http://schemas.openxmlformats.org/officeDocument/2006/relationships/image" Target="../media/image3.png"/><Relationship Id="rId9" Type="http://schemas.openxmlformats.org/officeDocument/2006/relationships/image" Target="../media/image61.svg"/><Relationship Id="rId14" Type="http://schemas.openxmlformats.org/officeDocument/2006/relationships/image" Target="../media/image76.svg"/><Relationship Id="rId22" Type="http://schemas.openxmlformats.org/officeDocument/2006/relationships/image" Target="../media/image34.svg"/></Relationships>
</file>

<file path=ppt/slides/_rels/slide2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26.svg"/><Relationship Id="rId18" Type="http://schemas.openxmlformats.org/officeDocument/2006/relationships/hyperlink" Target="https://www.leverstockgreen.herts.sch.uk/dspl-supportcourses/" TargetMode="External"/><Relationship Id="rId3" Type="http://schemas.openxmlformats.org/officeDocument/2006/relationships/image" Target="../media/image13.png"/><Relationship Id="rId7" Type="http://schemas.openxmlformats.org/officeDocument/2006/relationships/image" Target="../media/image66.svg"/><Relationship Id="rId12" Type="http://schemas.openxmlformats.org/officeDocument/2006/relationships/image" Target="../media/image25.png"/><Relationship Id="rId17" Type="http://schemas.openxmlformats.org/officeDocument/2006/relationships/image" Target="../media/image100.png"/><Relationship Id="rId2" Type="http://schemas.openxmlformats.org/officeDocument/2006/relationships/image" Target="../media/image11.png"/><Relationship Id="rId16" Type="http://schemas.openxmlformats.org/officeDocument/2006/relationships/image" Target="../media/image99.png"/><Relationship Id="rId1" Type="http://schemas.openxmlformats.org/officeDocument/2006/relationships/slideLayout" Target="../slideLayouts/slideLayout7.xml"/><Relationship Id="rId6" Type="http://schemas.openxmlformats.org/officeDocument/2006/relationships/image" Target="../media/image65.png"/><Relationship Id="rId11" Type="http://schemas.openxmlformats.org/officeDocument/2006/relationships/image" Target="../media/image63.svg"/><Relationship Id="rId5" Type="http://schemas.openxmlformats.org/officeDocument/2006/relationships/image" Target="../media/image41.svg"/><Relationship Id="rId15" Type="http://schemas.openxmlformats.org/officeDocument/2006/relationships/image" Target="../media/image8.svg"/><Relationship Id="rId10" Type="http://schemas.openxmlformats.org/officeDocument/2006/relationships/image" Target="../media/image62.png"/><Relationship Id="rId4" Type="http://schemas.openxmlformats.org/officeDocument/2006/relationships/image" Target="../media/image40.png"/><Relationship Id="rId9" Type="http://schemas.openxmlformats.org/officeDocument/2006/relationships/image" Target="../media/image34.svg"/><Relationship Id="rId1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101.png"/><Relationship Id="rId18" Type="http://schemas.openxmlformats.org/officeDocument/2006/relationships/image" Target="../media/image34.svg"/><Relationship Id="rId26" Type="http://schemas.openxmlformats.org/officeDocument/2006/relationships/image" Target="../media/image18.svg"/><Relationship Id="rId3" Type="http://schemas.openxmlformats.org/officeDocument/2006/relationships/image" Target="../media/image12.png"/><Relationship Id="rId21" Type="http://schemas.openxmlformats.org/officeDocument/2006/relationships/image" Target="../media/image103.png"/><Relationship Id="rId7" Type="http://schemas.openxmlformats.org/officeDocument/2006/relationships/image" Target="../media/image27.png"/><Relationship Id="rId12" Type="http://schemas.openxmlformats.org/officeDocument/2006/relationships/image" Target="../media/image56.svg"/><Relationship Id="rId17" Type="http://schemas.openxmlformats.org/officeDocument/2006/relationships/image" Target="../media/image33.png"/><Relationship Id="rId25" Type="http://schemas.openxmlformats.org/officeDocument/2006/relationships/image" Target="../media/image17.png"/><Relationship Id="rId2" Type="http://schemas.openxmlformats.org/officeDocument/2006/relationships/image" Target="../media/image11.png"/><Relationship Id="rId16" Type="http://schemas.openxmlformats.org/officeDocument/2006/relationships/image" Target="../media/image58.svg"/><Relationship Id="rId20" Type="http://schemas.openxmlformats.org/officeDocument/2006/relationships/image" Target="../media/image66.svg"/><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image" Target="../media/image55.png"/><Relationship Id="rId24" Type="http://schemas.openxmlformats.org/officeDocument/2006/relationships/image" Target="../media/image105.svg"/><Relationship Id="rId5" Type="http://schemas.openxmlformats.org/officeDocument/2006/relationships/image" Target="../media/image7.png"/><Relationship Id="rId15" Type="http://schemas.openxmlformats.org/officeDocument/2006/relationships/image" Target="../media/image57.png"/><Relationship Id="rId23" Type="http://schemas.openxmlformats.org/officeDocument/2006/relationships/image" Target="../media/image104.png"/><Relationship Id="rId28" Type="http://schemas.openxmlformats.org/officeDocument/2006/relationships/image" Target="../media/image68.svg"/><Relationship Id="rId10" Type="http://schemas.openxmlformats.org/officeDocument/2006/relationships/image" Target="../media/image22.svg"/><Relationship Id="rId19" Type="http://schemas.openxmlformats.org/officeDocument/2006/relationships/image" Target="../media/image65.png"/><Relationship Id="rId4" Type="http://schemas.openxmlformats.org/officeDocument/2006/relationships/image" Target="../media/image14.png"/><Relationship Id="rId9" Type="http://schemas.openxmlformats.org/officeDocument/2006/relationships/image" Target="../media/image21.png"/><Relationship Id="rId14" Type="http://schemas.openxmlformats.org/officeDocument/2006/relationships/image" Target="../media/image102.svg"/><Relationship Id="rId22" Type="http://schemas.openxmlformats.org/officeDocument/2006/relationships/image" Target="../media/image13.png"/><Relationship Id="rId27" Type="http://schemas.openxmlformats.org/officeDocument/2006/relationships/image" Target="../media/image67.png"/></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mailto:admin@leverstockgreen.herts.sch.uk"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mailto:admin@leverstockgreen.herts.sch.uk" TargetMode="External"/><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hyperlink" Target="mailto:senco@leverstockgreen.herts.sch.uk"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leverstockgreen.herts.sch.uk/attendanceabsence/"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grpSp>
        <p:nvGrpSpPr>
          <p:cNvPr id="2" name="Group 2"/>
          <p:cNvGrpSpPr/>
          <p:nvPr/>
        </p:nvGrpSpPr>
        <p:grpSpPr>
          <a:xfrm>
            <a:off x="4085840" y="1119833"/>
            <a:ext cx="11574368" cy="2671449"/>
            <a:chOff x="0" y="0"/>
            <a:chExt cx="15432490" cy="3561932"/>
          </a:xfrm>
        </p:grpSpPr>
        <p:sp>
          <p:nvSpPr>
            <p:cNvPr id="3" name="Freeform 3"/>
            <p:cNvSpPr/>
            <p:nvPr/>
          </p:nvSpPr>
          <p:spPr>
            <a:xfrm>
              <a:off x="0" y="67099"/>
              <a:ext cx="2580278" cy="2723248"/>
            </a:xfrm>
            <a:custGeom>
              <a:avLst/>
              <a:gdLst/>
              <a:ahLst/>
              <a:cxnLst/>
              <a:rect l="l" t="t" r="r" b="b"/>
              <a:pathLst>
                <a:path w="2580278" h="2723248">
                  <a:moveTo>
                    <a:pt x="0" y="0"/>
                  </a:moveTo>
                  <a:lnTo>
                    <a:pt x="2580278" y="0"/>
                  </a:lnTo>
                  <a:lnTo>
                    <a:pt x="2580278" y="2723249"/>
                  </a:lnTo>
                  <a:lnTo>
                    <a:pt x="0" y="2723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2580278" y="771585"/>
              <a:ext cx="1611507" cy="2691453"/>
            </a:xfrm>
            <a:custGeom>
              <a:avLst/>
              <a:gdLst/>
              <a:ahLst/>
              <a:cxnLst/>
              <a:rect l="l" t="t" r="r" b="b"/>
              <a:pathLst>
                <a:path w="1611507" h="2691453">
                  <a:moveTo>
                    <a:pt x="0" y="0"/>
                  </a:moveTo>
                  <a:lnTo>
                    <a:pt x="1611507" y="0"/>
                  </a:lnTo>
                  <a:lnTo>
                    <a:pt x="1611507" y="2691452"/>
                  </a:lnTo>
                  <a:lnTo>
                    <a:pt x="0" y="26914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191785" y="67099"/>
              <a:ext cx="1746768" cy="3126208"/>
            </a:xfrm>
            <a:custGeom>
              <a:avLst/>
              <a:gdLst/>
              <a:ahLst/>
              <a:cxnLst/>
              <a:rect l="l" t="t" r="r" b="b"/>
              <a:pathLst>
                <a:path w="1746768" h="3126208">
                  <a:moveTo>
                    <a:pt x="0" y="0"/>
                  </a:moveTo>
                  <a:lnTo>
                    <a:pt x="1746769" y="0"/>
                  </a:lnTo>
                  <a:lnTo>
                    <a:pt x="1746769" y="3126208"/>
                  </a:lnTo>
                  <a:lnTo>
                    <a:pt x="0" y="3126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5938554" y="771585"/>
              <a:ext cx="2291573" cy="2790348"/>
            </a:xfrm>
            <a:custGeom>
              <a:avLst/>
              <a:gdLst/>
              <a:ahLst/>
              <a:cxnLst/>
              <a:rect l="l" t="t" r="r" b="b"/>
              <a:pathLst>
                <a:path w="2291573" h="2790348">
                  <a:moveTo>
                    <a:pt x="0" y="0"/>
                  </a:moveTo>
                  <a:lnTo>
                    <a:pt x="2291573" y="0"/>
                  </a:lnTo>
                  <a:lnTo>
                    <a:pt x="2291573" y="2790347"/>
                  </a:lnTo>
                  <a:lnTo>
                    <a:pt x="0" y="279034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a:off x="11390924" y="522758"/>
              <a:ext cx="2157430" cy="2940279"/>
            </a:xfrm>
            <a:custGeom>
              <a:avLst/>
              <a:gdLst/>
              <a:ahLst/>
              <a:cxnLst/>
              <a:rect l="l" t="t" r="r" b="b"/>
              <a:pathLst>
                <a:path w="2157430" h="2940279">
                  <a:moveTo>
                    <a:pt x="0" y="0"/>
                  </a:moveTo>
                  <a:lnTo>
                    <a:pt x="2157430" y="0"/>
                  </a:lnTo>
                  <a:lnTo>
                    <a:pt x="2157430" y="2940279"/>
                  </a:lnTo>
                  <a:lnTo>
                    <a:pt x="0" y="294027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8" name="Freeform 8"/>
            <p:cNvSpPr/>
            <p:nvPr/>
          </p:nvSpPr>
          <p:spPr>
            <a:xfrm>
              <a:off x="9099351" y="0"/>
              <a:ext cx="2291573" cy="2790348"/>
            </a:xfrm>
            <a:custGeom>
              <a:avLst/>
              <a:gdLst/>
              <a:ahLst/>
              <a:cxnLst/>
              <a:rect l="l" t="t" r="r" b="b"/>
              <a:pathLst>
                <a:path w="2291573" h="2790348">
                  <a:moveTo>
                    <a:pt x="0" y="0"/>
                  </a:moveTo>
                  <a:lnTo>
                    <a:pt x="2291573" y="0"/>
                  </a:lnTo>
                  <a:lnTo>
                    <a:pt x="2291573" y="2790348"/>
                  </a:lnTo>
                  <a:lnTo>
                    <a:pt x="0" y="279034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Freeform 9"/>
            <p:cNvSpPr/>
            <p:nvPr/>
          </p:nvSpPr>
          <p:spPr>
            <a:xfrm>
              <a:off x="13820983" y="98895"/>
              <a:ext cx="1611507" cy="2691453"/>
            </a:xfrm>
            <a:custGeom>
              <a:avLst/>
              <a:gdLst/>
              <a:ahLst/>
              <a:cxnLst/>
              <a:rect l="l" t="t" r="r" b="b"/>
              <a:pathLst>
                <a:path w="1611507" h="2691453">
                  <a:moveTo>
                    <a:pt x="0" y="0"/>
                  </a:moveTo>
                  <a:lnTo>
                    <a:pt x="1611507" y="0"/>
                  </a:lnTo>
                  <a:lnTo>
                    <a:pt x="1611507" y="2691453"/>
                  </a:lnTo>
                  <a:lnTo>
                    <a:pt x="0" y="26914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sp>
        <p:nvSpPr>
          <p:cNvPr id="10" name="Freeform 10"/>
          <p:cNvSpPr/>
          <p:nvPr/>
        </p:nvSpPr>
        <p:spPr>
          <a:xfrm>
            <a:off x="-4464883" y="8014557"/>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12"/>
            <a:stretch>
              <a:fillRect/>
            </a:stretch>
          </a:blipFill>
        </p:spPr>
      </p:sp>
      <p:sp>
        <p:nvSpPr>
          <p:cNvPr id="11" name="Freeform 11"/>
          <p:cNvSpPr/>
          <p:nvPr/>
        </p:nvSpPr>
        <p:spPr>
          <a:xfrm rot="-5400000">
            <a:off x="-9397644"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13"/>
            <a:stretch>
              <a:fillRect/>
            </a:stretch>
          </a:blipFill>
        </p:spPr>
      </p:sp>
      <p:sp>
        <p:nvSpPr>
          <p:cNvPr id="12" name="Freeform 12"/>
          <p:cNvSpPr/>
          <p:nvPr/>
        </p:nvSpPr>
        <p:spPr>
          <a:xfrm rot="-5400000">
            <a:off x="-9897372"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13"/>
            <a:stretch>
              <a:fillRect/>
            </a:stretch>
          </a:blipFill>
        </p:spPr>
      </p:sp>
      <p:sp>
        <p:nvSpPr>
          <p:cNvPr id="13" name="Freeform 13"/>
          <p:cNvSpPr/>
          <p:nvPr/>
        </p:nvSpPr>
        <p:spPr>
          <a:xfrm>
            <a:off x="15423065" y="-5338995"/>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14"/>
            <a:stretch>
              <a:fillRect/>
            </a:stretch>
          </a:blipFill>
        </p:spPr>
      </p:sp>
      <p:sp>
        <p:nvSpPr>
          <p:cNvPr id="14" name="Freeform 14"/>
          <p:cNvSpPr/>
          <p:nvPr/>
        </p:nvSpPr>
        <p:spPr>
          <a:xfrm>
            <a:off x="-315562" y="-409317"/>
            <a:ext cx="1344262" cy="11440524"/>
          </a:xfrm>
          <a:custGeom>
            <a:avLst/>
            <a:gdLst/>
            <a:ahLst/>
            <a:cxnLst/>
            <a:rect l="l" t="t" r="r" b="b"/>
            <a:pathLst>
              <a:path w="1344262" h="11440524">
                <a:moveTo>
                  <a:pt x="0" y="0"/>
                </a:moveTo>
                <a:lnTo>
                  <a:pt x="1344262" y="0"/>
                </a:lnTo>
                <a:lnTo>
                  <a:pt x="1344262" y="11440524"/>
                </a:lnTo>
                <a:lnTo>
                  <a:pt x="0" y="11440524"/>
                </a:lnTo>
                <a:lnTo>
                  <a:pt x="0" y="0"/>
                </a:lnTo>
                <a:close/>
              </a:path>
            </a:pathLst>
          </a:custGeom>
          <a:blipFill>
            <a:blip r:embed="rId15"/>
            <a:stretch>
              <a:fillRect/>
            </a:stretch>
          </a:blipFill>
        </p:spPr>
      </p:sp>
      <p:sp>
        <p:nvSpPr>
          <p:cNvPr id="15" name="Freeform 15"/>
          <p:cNvSpPr/>
          <p:nvPr/>
        </p:nvSpPr>
        <p:spPr>
          <a:xfrm>
            <a:off x="14215906" y="5618668"/>
            <a:ext cx="3314842" cy="3499354"/>
          </a:xfrm>
          <a:custGeom>
            <a:avLst/>
            <a:gdLst/>
            <a:ahLst/>
            <a:cxnLst/>
            <a:rect l="l" t="t" r="r" b="b"/>
            <a:pathLst>
              <a:path w="3314842" h="3499354">
                <a:moveTo>
                  <a:pt x="0" y="0"/>
                </a:moveTo>
                <a:lnTo>
                  <a:pt x="3314842" y="0"/>
                </a:lnTo>
                <a:lnTo>
                  <a:pt x="3314842" y="3499354"/>
                </a:lnTo>
                <a:lnTo>
                  <a:pt x="0" y="3499354"/>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6" name="Freeform 16"/>
          <p:cNvSpPr/>
          <p:nvPr/>
        </p:nvSpPr>
        <p:spPr>
          <a:xfrm>
            <a:off x="1606066" y="1119833"/>
            <a:ext cx="1783745" cy="1770772"/>
          </a:xfrm>
          <a:custGeom>
            <a:avLst/>
            <a:gdLst/>
            <a:ahLst/>
            <a:cxnLst/>
            <a:rect l="l" t="t" r="r" b="b"/>
            <a:pathLst>
              <a:path w="1783745" h="1770772">
                <a:moveTo>
                  <a:pt x="0" y="0"/>
                </a:moveTo>
                <a:lnTo>
                  <a:pt x="1783744" y="0"/>
                </a:lnTo>
                <a:lnTo>
                  <a:pt x="1783744" y="1770772"/>
                </a:lnTo>
                <a:lnTo>
                  <a:pt x="0" y="177077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7" name="Freeform 17"/>
          <p:cNvSpPr/>
          <p:nvPr/>
        </p:nvSpPr>
        <p:spPr>
          <a:xfrm>
            <a:off x="16148874" y="734287"/>
            <a:ext cx="1280243" cy="1270932"/>
          </a:xfrm>
          <a:custGeom>
            <a:avLst/>
            <a:gdLst/>
            <a:ahLst/>
            <a:cxnLst/>
            <a:rect l="l" t="t" r="r" b="b"/>
            <a:pathLst>
              <a:path w="1280243" h="1270932">
                <a:moveTo>
                  <a:pt x="0" y="0"/>
                </a:moveTo>
                <a:lnTo>
                  <a:pt x="1280243" y="0"/>
                </a:lnTo>
                <a:lnTo>
                  <a:pt x="1280243" y="1270932"/>
                </a:lnTo>
                <a:lnTo>
                  <a:pt x="0" y="12709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8" name="Freeform 18"/>
          <p:cNvSpPr/>
          <p:nvPr/>
        </p:nvSpPr>
        <p:spPr>
          <a:xfrm rot="-1737412">
            <a:off x="2321187" y="6883101"/>
            <a:ext cx="2438721" cy="2731765"/>
          </a:xfrm>
          <a:custGeom>
            <a:avLst/>
            <a:gdLst/>
            <a:ahLst/>
            <a:cxnLst/>
            <a:rect l="l" t="t" r="r" b="b"/>
            <a:pathLst>
              <a:path w="2438721" h="2731765">
                <a:moveTo>
                  <a:pt x="0" y="0"/>
                </a:moveTo>
                <a:lnTo>
                  <a:pt x="2438722" y="0"/>
                </a:lnTo>
                <a:lnTo>
                  <a:pt x="2438722" y="2731765"/>
                </a:lnTo>
                <a:lnTo>
                  <a:pt x="0" y="2731765"/>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9" name="TextBox 19"/>
          <p:cNvSpPr txBox="1"/>
          <p:nvPr/>
        </p:nvSpPr>
        <p:spPr>
          <a:xfrm>
            <a:off x="5268763" y="6794676"/>
            <a:ext cx="9446374" cy="1013988"/>
          </a:xfrm>
          <a:prstGeom prst="rect">
            <a:avLst/>
          </a:prstGeom>
        </p:spPr>
        <p:txBody>
          <a:bodyPr lIns="0" tIns="0" rIns="0" bIns="0" rtlCol="0" anchor="t">
            <a:spAutoFit/>
          </a:bodyPr>
          <a:lstStyle/>
          <a:p>
            <a:pPr algn="ctr">
              <a:lnSpc>
                <a:spcPts val="8160"/>
              </a:lnSpc>
            </a:pPr>
            <a:r>
              <a:rPr lang="en-US" sz="5829">
                <a:solidFill>
                  <a:srgbClr val="000000"/>
                </a:solidFill>
                <a:latin typeface="Schoolbell"/>
                <a:ea typeface="Schoolbell"/>
                <a:cs typeface="Schoolbell"/>
                <a:sym typeface="Schoolbell"/>
              </a:rPr>
              <a:t>Reception</a:t>
            </a:r>
          </a:p>
        </p:txBody>
      </p:sp>
      <p:grpSp>
        <p:nvGrpSpPr>
          <p:cNvPr id="20" name="Group 20"/>
          <p:cNvGrpSpPr/>
          <p:nvPr/>
        </p:nvGrpSpPr>
        <p:grpSpPr>
          <a:xfrm>
            <a:off x="4320543" y="3791282"/>
            <a:ext cx="11102521" cy="2559259"/>
            <a:chOff x="0" y="0"/>
            <a:chExt cx="14803362" cy="3412346"/>
          </a:xfrm>
        </p:grpSpPr>
        <p:sp>
          <p:nvSpPr>
            <p:cNvPr id="21" name="Freeform 21"/>
            <p:cNvSpPr/>
            <p:nvPr/>
          </p:nvSpPr>
          <p:spPr>
            <a:xfrm>
              <a:off x="0" y="96744"/>
              <a:ext cx="2323889" cy="2829697"/>
            </a:xfrm>
            <a:custGeom>
              <a:avLst/>
              <a:gdLst/>
              <a:ahLst/>
              <a:cxnLst/>
              <a:rect l="l" t="t" r="r" b="b"/>
              <a:pathLst>
                <a:path w="2323889" h="2829697">
                  <a:moveTo>
                    <a:pt x="0" y="0"/>
                  </a:moveTo>
                  <a:lnTo>
                    <a:pt x="2323889" y="0"/>
                  </a:lnTo>
                  <a:lnTo>
                    <a:pt x="2323889" y="2829697"/>
                  </a:lnTo>
                  <a:lnTo>
                    <a:pt x="0" y="282969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22" name="Freeform 22"/>
            <p:cNvSpPr/>
            <p:nvPr/>
          </p:nvSpPr>
          <p:spPr>
            <a:xfrm rot="-415746">
              <a:off x="2345208" y="322194"/>
              <a:ext cx="1676247" cy="2999995"/>
            </a:xfrm>
            <a:custGeom>
              <a:avLst/>
              <a:gdLst/>
              <a:ahLst/>
              <a:cxnLst/>
              <a:rect l="l" t="t" r="r" b="b"/>
              <a:pathLst>
                <a:path w="1676247" h="2999995">
                  <a:moveTo>
                    <a:pt x="0" y="0"/>
                  </a:moveTo>
                  <a:lnTo>
                    <a:pt x="1676247" y="0"/>
                  </a:lnTo>
                  <a:lnTo>
                    <a:pt x="1676247" y="2999996"/>
                  </a:lnTo>
                  <a:lnTo>
                    <a:pt x="0" y="299999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23" name="Freeform 23"/>
            <p:cNvSpPr/>
            <p:nvPr/>
          </p:nvSpPr>
          <p:spPr>
            <a:xfrm>
              <a:off x="4196295" y="96744"/>
              <a:ext cx="2435898" cy="2829697"/>
            </a:xfrm>
            <a:custGeom>
              <a:avLst/>
              <a:gdLst/>
              <a:ahLst/>
              <a:cxnLst/>
              <a:rect l="l" t="t" r="r" b="b"/>
              <a:pathLst>
                <a:path w="2435898" h="2829697">
                  <a:moveTo>
                    <a:pt x="0" y="0"/>
                  </a:moveTo>
                  <a:lnTo>
                    <a:pt x="2435898" y="0"/>
                  </a:lnTo>
                  <a:lnTo>
                    <a:pt x="2435898" y="2829697"/>
                  </a:lnTo>
                  <a:lnTo>
                    <a:pt x="0" y="2829697"/>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24" name="Freeform 24"/>
            <p:cNvSpPr/>
            <p:nvPr/>
          </p:nvSpPr>
          <p:spPr>
            <a:xfrm rot="354136">
              <a:off x="6735850" y="96744"/>
              <a:ext cx="2036247" cy="2999995"/>
            </a:xfrm>
            <a:custGeom>
              <a:avLst/>
              <a:gdLst/>
              <a:ahLst/>
              <a:cxnLst/>
              <a:rect l="l" t="t" r="r" b="b"/>
              <a:pathLst>
                <a:path w="2036247" h="2999995">
                  <a:moveTo>
                    <a:pt x="0" y="0"/>
                  </a:moveTo>
                  <a:lnTo>
                    <a:pt x="2036247" y="0"/>
                  </a:lnTo>
                  <a:lnTo>
                    <a:pt x="2036247" y="2999995"/>
                  </a:lnTo>
                  <a:lnTo>
                    <a:pt x="0" y="2999995"/>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25" name="Freeform 25"/>
            <p:cNvSpPr/>
            <p:nvPr/>
          </p:nvSpPr>
          <p:spPr>
            <a:xfrm>
              <a:off x="11119421" y="96744"/>
              <a:ext cx="1634233" cy="2729408"/>
            </a:xfrm>
            <a:custGeom>
              <a:avLst/>
              <a:gdLst/>
              <a:ahLst/>
              <a:cxnLst/>
              <a:rect l="l" t="t" r="r" b="b"/>
              <a:pathLst>
                <a:path w="1634233" h="2729408">
                  <a:moveTo>
                    <a:pt x="0" y="0"/>
                  </a:moveTo>
                  <a:lnTo>
                    <a:pt x="1634233" y="0"/>
                  </a:lnTo>
                  <a:lnTo>
                    <a:pt x="1634233" y="2729408"/>
                  </a:lnTo>
                  <a:lnTo>
                    <a:pt x="0" y="27294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329896">
              <a:off x="12886622" y="419438"/>
              <a:ext cx="1791778" cy="2694404"/>
            </a:xfrm>
            <a:custGeom>
              <a:avLst/>
              <a:gdLst/>
              <a:ahLst/>
              <a:cxnLst/>
              <a:rect l="l" t="t" r="r" b="b"/>
              <a:pathLst>
                <a:path w="1791778" h="2694404">
                  <a:moveTo>
                    <a:pt x="0" y="0"/>
                  </a:moveTo>
                  <a:lnTo>
                    <a:pt x="1791779" y="0"/>
                  </a:lnTo>
                  <a:lnTo>
                    <a:pt x="1791779" y="2694403"/>
                  </a:lnTo>
                  <a:lnTo>
                    <a:pt x="0" y="2694403"/>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27" name="Freeform 27"/>
            <p:cNvSpPr/>
            <p:nvPr/>
          </p:nvSpPr>
          <p:spPr>
            <a:xfrm rot="242530">
              <a:off x="8751511" y="374850"/>
              <a:ext cx="2268708" cy="2894683"/>
            </a:xfrm>
            <a:custGeom>
              <a:avLst/>
              <a:gdLst/>
              <a:ahLst/>
              <a:cxnLst/>
              <a:rect l="l" t="t" r="r" b="b"/>
              <a:pathLst>
                <a:path w="2268708" h="2894683">
                  <a:moveTo>
                    <a:pt x="0" y="0"/>
                  </a:moveTo>
                  <a:lnTo>
                    <a:pt x="2268707" y="0"/>
                  </a:lnTo>
                  <a:lnTo>
                    <a:pt x="2268707" y="2894683"/>
                  </a:lnTo>
                  <a:lnTo>
                    <a:pt x="0" y="289468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flipV="1">
            <a:off x="-3441458" y="9105143"/>
            <a:ext cx="23920452" cy="4544886"/>
          </a:xfrm>
          <a:custGeom>
            <a:avLst/>
            <a:gdLst/>
            <a:ahLst/>
            <a:cxnLst/>
            <a:rect l="l" t="t" r="r" b="b"/>
            <a:pathLst>
              <a:path w="23920452" h="4544886">
                <a:moveTo>
                  <a:pt x="0" y="4544886"/>
                </a:moveTo>
                <a:lnTo>
                  <a:pt x="23920452" y="4544886"/>
                </a:lnTo>
                <a:lnTo>
                  <a:pt x="23920452" y="0"/>
                </a:lnTo>
                <a:lnTo>
                  <a:pt x="0" y="0"/>
                </a:lnTo>
                <a:lnTo>
                  <a:pt x="0" y="4544886"/>
                </a:lnTo>
                <a:close/>
              </a:path>
            </a:pathLst>
          </a:custGeom>
          <a:blipFill>
            <a:blip r:embed="rId2"/>
            <a:stretch>
              <a:fillRect/>
            </a:stretch>
          </a:blipFill>
        </p:spPr>
      </p:sp>
      <p:sp>
        <p:nvSpPr>
          <p:cNvPr id="3" name="Freeform 3"/>
          <p:cNvSpPr/>
          <p:nvPr/>
        </p:nvSpPr>
        <p:spPr>
          <a:xfrm>
            <a:off x="3597130" y="2635469"/>
            <a:ext cx="936344" cy="1675784"/>
          </a:xfrm>
          <a:custGeom>
            <a:avLst/>
            <a:gdLst/>
            <a:ahLst/>
            <a:cxnLst/>
            <a:rect l="l" t="t" r="r" b="b"/>
            <a:pathLst>
              <a:path w="936344" h="1675784">
                <a:moveTo>
                  <a:pt x="0" y="0"/>
                </a:moveTo>
                <a:lnTo>
                  <a:pt x="936345" y="0"/>
                </a:lnTo>
                <a:lnTo>
                  <a:pt x="936345" y="1675784"/>
                </a:lnTo>
                <a:lnTo>
                  <a:pt x="0" y="167578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5440246" y="2245245"/>
            <a:ext cx="1135066" cy="1672288"/>
          </a:xfrm>
          <a:custGeom>
            <a:avLst/>
            <a:gdLst/>
            <a:ahLst/>
            <a:cxnLst/>
            <a:rect l="l" t="t" r="r" b="b"/>
            <a:pathLst>
              <a:path w="1135066" h="1672288">
                <a:moveTo>
                  <a:pt x="0" y="0"/>
                </a:moveTo>
                <a:lnTo>
                  <a:pt x="1135065" y="0"/>
                </a:lnTo>
                <a:lnTo>
                  <a:pt x="1135065" y="1672288"/>
                </a:lnTo>
                <a:lnTo>
                  <a:pt x="0" y="167228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9304735" y="3014242"/>
            <a:ext cx="779748" cy="1302293"/>
          </a:xfrm>
          <a:custGeom>
            <a:avLst/>
            <a:gdLst/>
            <a:ahLst/>
            <a:cxnLst/>
            <a:rect l="l" t="t" r="r" b="b"/>
            <a:pathLst>
              <a:path w="779748" h="1302293">
                <a:moveTo>
                  <a:pt x="0" y="0"/>
                </a:moveTo>
                <a:lnTo>
                  <a:pt x="779748" y="0"/>
                </a:lnTo>
                <a:lnTo>
                  <a:pt x="779748" y="1302293"/>
                </a:lnTo>
                <a:lnTo>
                  <a:pt x="0" y="130229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1867845" y="2969833"/>
            <a:ext cx="1643561" cy="1674966"/>
          </a:xfrm>
          <a:custGeom>
            <a:avLst/>
            <a:gdLst/>
            <a:ahLst/>
            <a:cxnLst/>
            <a:rect l="l" t="t" r="r" b="b"/>
            <a:pathLst>
              <a:path w="1643561" h="1674966">
                <a:moveTo>
                  <a:pt x="0" y="0"/>
                </a:moveTo>
                <a:lnTo>
                  <a:pt x="1643560" y="0"/>
                </a:lnTo>
                <a:lnTo>
                  <a:pt x="1643560" y="1674967"/>
                </a:lnTo>
                <a:lnTo>
                  <a:pt x="0" y="167496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4682276" y="2970277"/>
            <a:ext cx="1010648" cy="1537108"/>
          </a:xfrm>
          <a:custGeom>
            <a:avLst/>
            <a:gdLst/>
            <a:ahLst/>
            <a:cxnLst/>
            <a:rect l="l" t="t" r="r" b="b"/>
            <a:pathLst>
              <a:path w="1010648" h="1537108">
                <a:moveTo>
                  <a:pt x="0" y="0"/>
                </a:moveTo>
                <a:lnTo>
                  <a:pt x="1010648" y="0"/>
                </a:lnTo>
                <a:lnTo>
                  <a:pt x="1010648" y="1537108"/>
                </a:lnTo>
                <a:lnTo>
                  <a:pt x="0" y="15371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8" name="Freeform 8"/>
          <p:cNvSpPr/>
          <p:nvPr/>
        </p:nvSpPr>
        <p:spPr>
          <a:xfrm>
            <a:off x="6575311" y="2808025"/>
            <a:ext cx="1118203" cy="1606037"/>
          </a:xfrm>
          <a:custGeom>
            <a:avLst/>
            <a:gdLst/>
            <a:ahLst/>
            <a:cxnLst/>
            <a:rect l="l" t="t" r="r" b="b"/>
            <a:pathLst>
              <a:path w="1118203" h="1606037">
                <a:moveTo>
                  <a:pt x="0" y="0"/>
                </a:moveTo>
                <a:lnTo>
                  <a:pt x="1118203" y="0"/>
                </a:lnTo>
                <a:lnTo>
                  <a:pt x="1118203" y="1606037"/>
                </a:lnTo>
                <a:lnTo>
                  <a:pt x="0" y="1606037"/>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9" name="Freeform 9"/>
          <p:cNvSpPr/>
          <p:nvPr/>
        </p:nvSpPr>
        <p:spPr>
          <a:xfrm>
            <a:off x="7779239" y="2289654"/>
            <a:ext cx="1373096" cy="1449177"/>
          </a:xfrm>
          <a:custGeom>
            <a:avLst/>
            <a:gdLst/>
            <a:ahLst/>
            <a:cxnLst/>
            <a:rect l="l" t="t" r="r" b="b"/>
            <a:pathLst>
              <a:path w="1373096" h="1449177">
                <a:moveTo>
                  <a:pt x="0" y="0"/>
                </a:moveTo>
                <a:lnTo>
                  <a:pt x="1373096" y="0"/>
                </a:lnTo>
                <a:lnTo>
                  <a:pt x="1373096" y="1449177"/>
                </a:lnTo>
                <a:lnTo>
                  <a:pt x="0" y="1449177"/>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grpSp>
        <p:nvGrpSpPr>
          <p:cNvPr id="10" name="Group 10"/>
          <p:cNvGrpSpPr>
            <a:grpSpLocks noChangeAspect="1"/>
          </p:cNvGrpSpPr>
          <p:nvPr/>
        </p:nvGrpSpPr>
        <p:grpSpPr>
          <a:xfrm>
            <a:off x="12544398" y="2011655"/>
            <a:ext cx="4924507" cy="6133144"/>
            <a:chOff x="0" y="0"/>
            <a:chExt cx="15302103" cy="19057747"/>
          </a:xfrm>
        </p:grpSpPr>
        <p:sp>
          <p:nvSpPr>
            <p:cNvPr id="11" name="Freeform 11"/>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17"/>
              <a:stretch>
                <a:fillRect l="-178067" t="-13628" r="-185651" b="-15487"/>
              </a:stretch>
            </a:blipFill>
          </p:spPr>
        </p:sp>
        <p:sp>
          <p:nvSpPr>
            <p:cNvPr id="12" name="Freeform 12"/>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18"/>
              <a:stretch>
                <a:fillRect l="-50" r="-50"/>
              </a:stretch>
            </a:blipFill>
          </p:spPr>
        </p:sp>
      </p:grpSp>
      <p:sp>
        <p:nvSpPr>
          <p:cNvPr id="13" name="Freeform 13"/>
          <p:cNvSpPr/>
          <p:nvPr/>
        </p:nvSpPr>
        <p:spPr>
          <a:xfrm>
            <a:off x="-2816226" y="-278856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14" name="Freeform 14"/>
          <p:cNvSpPr/>
          <p:nvPr/>
        </p:nvSpPr>
        <p:spPr>
          <a:xfrm>
            <a:off x="13390426" y="1336451"/>
            <a:ext cx="1852624" cy="2512032"/>
          </a:xfrm>
          <a:custGeom>
            <a:avLst/>
            <a:gdLst/>
            <a:ahLst/>
            <a:cxnLst/>
            <a:rect l="l" t="t" r="r" b="b"/>
            <a:pathLst>
              <a:path w="1852624" h="2512032">
                <a:moveTo>
                  <a:pt x="0" y="0"/>
                </a:moveTo>
                <a:lnTo>
                  <a:pt x="1852624" y="0"/>
                </a:lnTo>
                <a:lnTo>
                  <a:pt x="1852624" y="2512033"/>
                </a:lnTo>
                <a:lnTo>
                  <a:pt x="0" y="2512033"/>
                </a:lnTo>
                <a:lnTo>
                  <a:pt x="0" y="0"/>
                </a:lnTo>
                <a:close/>
              </a:path>
            </a:pathLst>
          </a:custGeom>
          <a:blipFill>
            <a:blip r:embed="rId19"/>
            <a:stretch>
              <a:fillRect/>
            </a:stretch>
          </a:blipFill>
        </p:spPr>
      </p:sp>
      <p:sp>
        <p:nvSpPr>
          <p:cNvPr id="15" name="Freeform 15"/>
          <p:cNvSpPr/>
          <p:nvPr/>
        </p:nvSpPr>
        <p:spPr>
          <a:xfrm>
            <a:off x="426306" y="189895"/>
            <a:ext cx="1944794" cy="1956652"/>
          </a:xfrm>
          <a:custGeom>
            <a:avLst/>
            <a:gdLst/>
            <a:ahLst/>
            <a:cxnLst/>
            <a:rect l="l" t="t" r="r" b="b"/>
            <a:pathLst>
              <a:path w="1944794" h="1956652">
                <a:moveTo>
                  <a:pt x="0" y="0"/>
                </a:moveTo>
                <a:lnTo>
                  <a:pt x="1944794" y="0"/>
                </a:lnTo>
                <a:lnTo>
                  <a:pt x="1944794" y="1956653"/>
                </a:lnTo>
                <a:lnTo>
                  <a:pt x="0" y="1956653"/>
                </a:lnTo>
                <a:lnTo>
                  <a:pt x="0" y="0"/>
                </a:lnTo>
                <a:close/>
              </a:path>
            </a:pathLst>
          </a:custGeom>
          <a:blipFill>
            <a:blip r:embed="rId20"/>
            <a:stretch>
              <a:fillRect/>
            </a:stretch>
          </a:blipFill>
        </p:spPr>
      </p:sp>
      <p:sp>
        <p:nvSpPr>
          <p:cNvPr id="16" name="TextBox 16"/>
          <p:cNvSpPr txBox="1"/>
          <p:nvPr/>
        </p:nvSpPr>
        <p:spPr>
          <a:xfrm rot="77193">
            <a:off x="1731164" y="5417098"/>
            <a:ext cx="8557507" cy="746126"/>
          </a:xfrm>
          <a:prstGeom prst="rect">
            <a:avLst/>
          </a:prstGeom>
        </p:spPr>
        <p:txBody>
          <a:bodyPr lIns="0" tIns="0" rIns="0" bIns="0" rtlCol="0" anchor="t">
            <a:spAutoFit/>
          </a:bodyPr>
          <a:lstStyle/>
          <a:p>
            <a:pPr algn="ctr">
              <a:lnSpc>
                <a:spcPts val="6289"/>
              </a:lnSpc>
            </a:pPr>
            <a:r>
              <a:rPr lang="en-US" sz="3699">
                <a:solidFill>
                  <a:srgbClr val="000000"/>
                </a:solidFill>
                <a:latin typeface="Schoolbell"/>
                <a:ea typeface="Schoolbell"/>
                <a:cs typeface="Schoolbell"/>
                <a:sym typeface="Schoolbell"/>
              </a:rPr>
              <a:t>Welcome to Reception! </a:t>
            </a:r>
          </a:p>
        </p:txBody>
      </p:sp>
      <p:grpSp>
        <p:nvGrpSpPr>
          <p:cNvPr id="17" name="Group 17"/>
          <p:cNvGrpSpPr>
            <a:grpSpLocks noChangeAspect="1"/>
          </p:cNvGrpSpPr>
          <p:nvPr/>
        </p:nvGrpSpPr>
        <p:grpSpPr>
          <a:xfrm>
            <a:off x="12606266" y="2135490"/>
            <a:ext cx="4825075" cy="6009309"/>
            <a:chOff x="0" y="0"/>
            <a:chExt cx="15302103" cy="19057747"/>
          </a:xfrm>
        </p:grpSpPr>
        <p:sp>
          <p:nvSpPr>
            <p:cNvPr id="18" name="Freeform 18"/>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21"/>
              <a:stretch>
                <a:fillRect l="-8389" r="-8389"/>
              </a:stretch>
            </a:blipFill>
          </p:spPr>
        </p:sp>
        <p:sp>
          <p:nvSpPr>
            <p:cNvPr id="19" name="Freeform 19"/>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18"/>
              <a:stretch>
                <a:fillRect l="-50" r="-50"/>
              </a:stretch>
            </a:blipFill>
          </p:spPr>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flipV="1">
            <a:off x="-3441458" y="9105143"/>
            <a:ext cx="23920452" cy="4544886"/>
          </a:xfrm>
          <a:custGeom>
            <a:avLst/>
            <a:gdLst/>
            <a:ahLst/>
            <a:cxnLst/>
            <a:rect l="l" t="t" r="r" b="b"/>
            <a:pathLst>
              <a:path w="23920452" h="4544886">
                <a:moveTo>
                  <a:pt x="0" y="4544886"/>
                </a:moveTo>
                <a:lnTo>
                  <a:pt x="23920452" y="4544886"/>
                </a:lnTo>
                <a:lnTo>
                  <a:pt x="23920452" y="0"/>
                </a:lnTo>
                <a:lnTo>
                  <a:pt x="0" y="0"/>
                </a:lnTo>
                <a:lnTo>
                  <a:pt x="0" y="4544886"/>
                </a:lnTo>
                <a:close/>
              </a:path>
            </a:pathLst>
          </a:custGeom>
          <a:blipFill>
            <a:blip r:embed="rId2"/>
            <a:stretch>
              <a:fillRect/>
            </a:stretch>
          </a:blipFill>
        </p:spPr>
      </p:sp>
      <p:sp>
        <p:nvSpPr>
          <p:cNvPr id="3" name="Freeform 3"/>
          <p:cNvSpPr/>
          <p:nvPr/>
        </p:nvSpPr>
        <p:spPr>
          <a:xfrm>
            <a:off x="-2816226" y="-278856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4" name="Freeform 4"/>
          <p:cNvSpPr/>
          <p:nvPr/>
        </p:nvSpPr>
        <p:spPr>
          <a:xfrm>
            <a:off x="13390426" y="1336451"/>
            <a:ext cx="1852624" cy="2512032"/>
          </a:xfrm>
          <a:custGeom>
            <a:avLst/>
            <a:gdLst/>
            <a:ahLst/>
            <a:cxnLst/>
            <a:rect l="l" t="t" r="r" b="b"/>
            <a:pathLst>
              <a:path w="1852624" h="2512032">
                <a:moveTo>
                  <a:pt x="0" y="0"/>
                </a:moveTo>
                <a:lnTo>
                  <a:pt x="1852624" y="0"/>
                </a:lnTo>
                <a:lnTo>
                  <a:pt x="1852624" y="2512033"/>
                </a:lnTo>
                <a:lnTo>
                  <a:pt x="0" y="2512033"/>
                </a:lnTo>
                <a:lnTo>
                  <a:pt x="0" y="0"/>
                </a:lnTo>
                <a:close/>
              </a:path>
            </a:pathLst>
          </a:custGeom>
          <a:blipFill>
            <a:blip r:embed="rId3"/>
            <a:stretch>
              <a:fillRect/>
            </a:stretch>
          </a:blipFill>
        </p:spPr>
      </p:sp>
      <p:grpSp>
        <p:nvGrpSpPr>
          <p:cNvPr id="5" name="Group 5"/>
          <p:cNvGrpSpPr/>
          <p:nvPr/>
        </p:nvGrpSpPr>
        <p:grpSpPr>
          <a:xfrm>
            <a:off x="1480995" y="323931"/>
            <a:ext cx="12835743" cy="1810855"/>
            <a:chOff x="0" y="0"/>
            <a:chExt cx="17114324" cy="2414473"/>
          </a:xfrm>
        </p:grpSpPr>
        <p:sp>
          <p:nvSpPr>
            <p:cNvPr id="6" name="Freeform 6"/>
            <p:cNvSpPr/>
            <p:nvPr/>
          </p:nvSpPr>
          <p:spPr>
            <a:xfrm>
              <a:off x="1595226" y="182498"/>
              <a:ext cx="1347531" cy="2049477"/>
            </a:xfrm>
            <a:custGeom>
              <a:avLst/>
              <a:gdLst/>
              <a:ahLst/>
              <a:cxnLst/>
              <a:rect l="l" t="t" r="r" b="b"/>
              <a:pathLst>
                <a:path w="1347531" h="2049477">
                  <a:moveTo>
                    <a:pt x="0" y="0"/>
                  </a:moveTo>
                  <a:lnTo>
                    <a:pt x="1347531" y="0"/>
                  </a:lnTo>
                  <a:lnTo>
                    <a:pt x="1347531" y="2049477"/>
                  </a:lnTo>
                  <a:lnTo>
                    <a:pt x="0" y="204947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a:off x="0" y="184755"/>
              <a:ext cx="1513421" cy="2229718"/>
            </a:xfrm>
            <a:custGeom>
              <a:avLst/>
              <a:gdLst/>
              <a:ahLst/>
              <a:cxnLst/>
              <a:rect l="l" t="t" r="r" b="b"/>
              <a:pathLst>
                <a:path w="1513421" h="2229718">
                  <a:moveTo>
                    <a:pt x="0" y="0"/>
                  </a:moveTo>
                  <a:lnTo>
                    <a:pt x="1513421" y="0"/>
                  </a:lnTo>
                  <a:lnTo>
                    <a:pt x="1513421" y="2229718"/>
                  </a:lnTo>
                  <a:lnTo>
                    <a:pt x="0" y="222971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3062425" y="218934"/>
              <a:ext cx="1734836" cy="2015298"/>
            </a:xfrm>
            <a:custGeom>
              <a:avLst/>
              <a:gdLst/>
              <a:ahLst/>
              <a:cxnLst/>
              <a:rect l="l" t="t" r="r" b="b"/>
              <a:pathLst>
                <a:path w="1734836" h="2015298">
                  <a:moveTo>
                    <a:pt x="0" y="0"/>
                  </a:moveTo>
                  <a:lnTo>
                    <a:pt x="1734835" y="0"/>
                  </a:lnTo>
                  <a:lnTo>
                    <a:pt x="1734835" y="2015298"/>
                  </a:lnTo>
                  <a:lnTo>
                    <a:pt x="0" y="201529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Freeform 9"/>
            <p:cNvSpPr/>
            <p:nvPr/>
          </p:nvSpPr>
          <p:spPr>
            <a:xfrm>
              <a:off x="9871319" y="69152"/>
              <a:ext cx="1778071" cy="2165079"/>
            </a:xfrm>
            <a:custGeom>
              <a:avLst/>
              <a:gdLst/>
              <a:ahLst/>
              <a:cxnLst/>
              <a:rect l="l" t="t" r="r" b="b"/>
              <a:pathLst>
                <a:path w="1778071" h="2165079">
                  <a:moveTo>
                    <a:pt x="0" y="0"/>
                  </a:moveTo>
                  <a:lnTo>
                    <a:pt x="1778071" y="0"/>
                  </a:lnTo>
                  <a:lnTo>
                    <a:pt x="1778071" y="2165080"/>
                  </a:lnTo>
                  <a:lnTo>
                    <a:pt x="0" y="216508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a:off x="11928790" y="69152"/>
              <a:ext cx="1209738" cy="2165079"/>
            </a:xfrm>
            <a:custGeom>
              <a:avLst/>
              <a:gdLst/>
              <a:ahLst/>
              <a:cxnLst/>
              <a:rect l="l" t="t" r="r" b="b"/>
              <a:pathLst>
                <a:path w="1209738" h="2165079">
                  <a:moveTo>
                    <a:pt x="0" y="0"/>
                  </a:moveTo>
                  <a:lnTo>
                    <a:pt x="1209738" y="0"/>
                  </a:lnTo>
                  <a:lnTo>
                    <a:pt x="1209738" y="2165080"/>
                  </a:lnTo>
                  <a:lnTo>
                    <a:pt x="0" y="216508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1" name="Freeform 11"/>
            <p:cNvSpPr/>
            <p:nvPr/>
          </p:nvSpPr>
          <p:spPr>
            <a:xfrm>
              <a:off x="13417928" y="69152"/>
              <a:ext cx="1642055" cy="1907518"/>
            </a:xfrm>
            <a:custGeom>
              <a:avLst/>
              <a:gdLst/>
              <a:ahLst/>
              <a:cxnLst/>
              <a:rect l="l" t="t" r="r" b="b"/>
              <a:pathLst>
                <a:path w="1642055" h="1907518">
                  <a:moveTo>
                    <a:pt x="0" y="0"/>
                  </a:moveTo>
                  <a:lnTo>
                    <a:pt x="1642055" y="0"/>
                  </a:lnTo>
                  <a:lnTo>
                    <a:pt x="1642055" y="1907518"/>
                  </a:lnTo>
                  <a:lnTo>
                    <a:pt x="0" y="190751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2" name="Freeform 12"/>
            <p:cNvSpPr/>
            <p:nvPr/>
          </p:nvSpPr>
          <p:spPr>
            <a:xfrm rot="156076">
              <a:off x="5091487" y="100453"/>
              <a:ext cx="1427057" cy="2102478"/>
            </a:xfrm>
            <a:custGeom>
              <a:avLst/>
              <a:gdLst/>
              <a:ahLst/>
              <a:cxnLst/>
              <a:rect l="l" t="t" r="r" b="b"/>
              <a:pathLst>
                <a:path w="1427057" h="2102478">
                  <a:moveTo>
                    <a:pt x="0" y="0"/>
                  </a:moveTo>
                  <a:lnTo>
                    <a:pt x="1427057" y="0"/>
                  </a:lnTo>
                  <a:lnTo>
                    <a:pt x="1427057" y="2102478"/>
                  </a:lnTo>
                  <a:lnTo>
                    <a:pt x="0" y="210247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3" name="Freeform 13"/>
            <p:cNvSpPr/>
            <p:nvPr/>
          </p:nvSpPr>
          <p:spPr>
            <a:xfrm rot="-267763">
              <a:off x="6771988" y="52224"/>
              <a:ext cx="1424081" cy="2098094"/>
            </a:xfrm>
            <a:custGeom>
              <a:avLst/>
              <a:gdLst/>
              <a:ahLst/>
              <a:cxnLst/>
              <a:rect l="l" t="t" r="r" b="b"/>
              <a:pathLst>
                <a:path w="1424081" h="2098094">
                  <a:moveTo>
                    <a:pt x="0" y="0"/>
                  </a:moveTo>
                  <a:lnTo>
                    <a:pt x="1424081" y="0"/>
                  </a:lnTo>
                  <a:lnTo>
                    <a:pt x="1424081" y="2098093"/>
                  </a:lnTo>
                  <a:lnTo>
                    <a:pt x="0" y="2098093"/>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4" name="Freeform 14"/>
            <p:cNvSpPr/>
            <p:nvPr/>
          </p:nvSpPr>
          <p:spPr>
            <a:xfrm rot="438464">
              <a:off x="15282923" y="171334"/>
              <a:ext cx="1722760" cy="1818216"/>
            </a:xfrm>
            <a:custGeom>
              <a:avLst/>
              <a:gdLst/>
              <a:ahLst/>
              <a:cxnLst/>
              <a:rect l="l" t="t" r="r" b="b"/>
              <a:pathLst>
                <a:path w="1722760" h="1818216">
                  <a:moveTo>
                    <a:pt x="0" y="0"/>
                  </a:moveTo>
                  <a:lnTo>
                    <a:pt x="1722760" y="0"/>
                  </a:lnTo>
                  <a:lnTo>
                    <a:pt x="1722760" y="1818217"/>
                  </a:lnTo>
                  <a:lnTo>
                    <a:pt x="0" y="181821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grpSp>
      <p:grpSp>
        <p:nvGrpSpPr>
          <p:cNvPr id="15" name="Group 15"/>
          <p:cNvGrpSpPr>
            <a:grpSpLocks noChangeAspect="1"/>
          </p:cNvGrpSpPr>
          <p:nvPr/>
        </p:nvGrpSpPr>
        <p:grpSpPr>
          <a:xfrm>
            <a:off x="13390426" y="3444202"/>
            <a:ext cx="3493985" cy="4351525"/>
            <a:chOff x="0" y="0"/>
            <a:chExt cx="15302103" cy="19057747"/>
          </a:xfrm>
        </p:grpSpPr>
        <p:sp>
          <p:nvSpPr>
            <p:cNvPr id="16" name="Freeform 16"/>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18"/>
              <a:stretch>
                <a:fillRect t="-3226" b="-3226"/>
              </a:stretch>
            </a:blipFill>
          </p:spPr>
        </p:sp>
        <p:sp>
          <p:nvSpPr>
            <p:cNvPr id="17" name="Freeform 17"/>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19"/>
              <a:stretch>
                <a:fillRect l="-50" r="-50"/>
              </a:stretch>
            </a:blipFill>
          </p:spPr>
        </p:sp>
      </p:grpSp>
      <p:grpSp>
        <p:nvGrpSpPr>
          <p:cNvPr id="18" name="Group 18"/>
          <p:cNvGrpSpPr>
            <a:grpSpLocks noChangeAspect="1"/>
          </p:cNvGrpSpPr>
          <p:nvPr/>
        </p:nvGrpSpPr>
        <p:grpSpPr>
          <a:xfrm>
            <a:off x="9430503" y="3444202"/>
            <a:ext cx="3493985" cy="4351525"/>
            <a:chOff x="0" y="0"/>
            <a:chExt cx="15302103" cy="19057747"/>
          </a:xfrm>
        </p:grpSpPr>
        <p:sp>
          <p:nvSpPr>
            <p:cNvPr id="19" name="Freeform 19"/>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20"/>
              <a:stretch>
                <a:fillRect l="-4429" r="-4429"/>
              </a:stretch>
            </a:blipFill>
          </p:spPr>
        </p:sp>
        <p:sp>
          <p:nvSpPr>
            <p:cNvPr id="20" name="Freeform 20"/>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19"/>
              <a:stretch>
                <a:fillRect l="-50" r="-50"/>
              </a:stretch>
            </a:blipFill>
          </p:spPr>
        </p:sp>
      </p:grpSp>
      <p:grpSp>
        <p:nvGrpSpPr>
          <p:cNvPr id="21" name="Group 21"/>
          <p:cNvGrpSpPr>
            <a:grpSpLocks noChangeAspect="1"/>
          </p:cNvGrpSpPr>
          <p:nvPr/>
        </p:nvGrpSpPr>
        <p:grpSpPr>
          <a:xfrm>
            <a:off x="5469793" y="3444202"/>
            <a:ext cx="3493985" cy="4351525"/>
            <a:chOff x="0" y="0"/>
            <a:chExt cx="15302103" cy="19057747"/>
          </a:xfrm>
        </p:grpSpPr>
        <p:sp>
          <p:nvSpPr>
            <p:cNvPr id="22" name="Freeform 22"/>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21"/>
              <a:stretch>
                <a:fillRect t="-1157" b="-1157"/>
              </a:stretch>
            </a:blipFill>
          </p:spPr>
        </p:sp>
        <p:sp>
          <p:nvSpPr>
            <p:cNvPr id="23" name="Freeform 23"/>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19"/>
              <a:stretch>
                <a:fillRect l="-50" r="-50"/>
              </a:stretch>
            </a:blipFill>
          </p:spPr>
        </p:sp>
      </p:grpSp>
      <p:grpSp>
        <p:nvGrpSpPr>
          <p:cNvPr id="24" name="Group 24"/>
          <p:cNvGrpSpPr>
            <a:grpSpLocks noChangeAspect="1"/>
          </p:cNvGrpSpPr>
          <p:nvPr/>
        </p:nvGrpSpPr>
        <p:grpSpPr>
          <a:xfrm>
            <a:off x="1480995" y="3444202"/>
            <a:ext cx="3493985" cy="4351525"/>
            <a:chOff x="0" y="0"/>
            <a:chExt cx="15302103" cy="19057747"/>
          </a:xfrm>
        </p:grpSpPr>
        <p:sp>
          <p:nvSpPr>
            <p:cNvPr id="25" name="Freeform 25"/>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22"/>
              <a:stretch>
                <a:fillRect l="-8389" r="-8389"/>
              </a:stretch>
            </a:blipFill>
          </p:spPr>
        </p:sp>
        <p:sp>
          <p:nvSpPr>
            <p:cNvPr id="26" name="Freeform 26"/>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19"/>
              <a:stretch>
                <a:fillRect l="-50" r="-50"/>
              </a:stretch>
            </a:blipFill>
          </p:spPr>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2816226" y="-278856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a:off x="11354611" y="1112959"/>
            <a:ext cx="1550270" cy="1636169"/>
          </a:xfrm>
          <a:custGeom>
            <a:avLst/>
            <a:gdLst/>
            <a:ahLst/>
            <a:cxnLst/>
            <a:rect l="l" t="t" r="r" b="b"/>
            <a:pathLst>
              <a:path w="1550270" h="1636169">
                <a:moveTo>
                  <a:pt x="0" y="0"/>
                </a:moveTo>
                <a:lnTo>
                  <a:pt x="1550270" y="0"/>
                </a:lnTo>
                <a:lnTo>
                  <a:pt x="1550270" y="1636169"/>
                </a:lnTo>
                <a:lnTo>
                  <a:pt x="0" y="163616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2977769" y="1472140"/>
            <a:ext cx="916390" cy="1530505"/>
          </a:xfrm>
          <a:custGeom>
            <a:avLst/>
            <a:gdLst/>
            <a:ahLst/>
            <a:cxnLst/>
            <a:rect l="l" t="t" r="r" b="b"/>
            <a:pathLst>
              <a:path w="916390" h="1530505">
                <a:moveTo>
                  <a:pt x="0" y="0"/>
                </a:moveTo>
                <a:lnTo>
                  <a:pt x="916390" y="0"/>
                </a:lnTo>
                <a:lnTo>
                  <a:pt x="916390" y="1530505"/>
                </a:lnTo>
                <a:lnTo>
                  <a:pt x="0" y="153050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4313733" y="1028700"/>
            <a:ext cx="1457028" cy="1692578"/>
          </a:xfrm>
          <a:custGeom>
            <a:avLst/>
            <a:gdLst/>
            <a:ahLst/>
            <a:cxnLst/>
            <a:rect l="l" t="t" r="r" b="b"/>
            <a:pathLst>
              <a:path w="1457028" h="1692578">
                <a:moveTo>
                  <a:pt x="0" y="0"/>
                </a:moveTo>
                <a:lnTo>
                  <a:pt x="1457028" y="0"/>
                </a:lnTo>
                <a:lnTo>
                  <a:pt x="1457028" y="1692578"/>
                </a:lnTo>
                <a:lnTo>
                  <a:pt x="0" y="169257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5770761" y="1373548"/>
            <a:ext cx="1057633" cy="1636569"/>
          </a:xfrm>
          <a:custGeom>
            <a:avLst/>
            <a:gdLst/>
            <a:ahLst/>
            <a:cxnLst/>
            <a:rect l="l" t="t" r="r" b="b"/>
            <a:pathLst>
              <a:path w="1057633" h="1636569">
                <a:moveTo>
                  <a:pt x="0" y="0"/>
                </a:moveTo>
                <a:lnTo>
                  <a:pt x="1057633" y="0"/>
                </a:lnTo>
                <a:lnTo>
                  <a:pt x="1057633" y="1636569"/>
                </a:lnTo>
                <a:lnTo>
                  <a:pt x="0" y="163656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6828394" y="1373548"/>
            <a:ext cx="1118203" cy="1606037"/>
          </a:xfrm>
          <a:custGeom>
            <a:avLst/>
            <a:gdLst/>
            <a:ahLst/>
            <a:cxnLst/>
            <a:rect l="l" t="t" r="r" b="b"/>
            <a:pathLst>
              <a:path w="1118203" h="1606037">
                <a:moveTo>
                  <a:pt x="0" y="0"/>
                </a:moveTo>
                <a:lnTo>
                  <a:pt x="1118203" y="0"/>
                </a:lnTo>
                <a:lnTo>
                  <a:pt x="1118203" y="1606037"/>
                </a:lnTo>
                <a:lnTo>
                  <a:pt x="0" y="160603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8" name="Freeform 8"/>
          <p:cNvSpPr/>
          <p:nvPr/>
        </p:nvSpPr>
        <p:spPr>
          <a:xfrm rot="493615">
            <a:off x="7946597" y="1172067"/>
            <a:ext cx="1305400" cy="1670912"/>
          </a:xfrm>
          <a:custGeom>
            <a:avLst/>
            <a:gdLst/>
            <a:ahLst/>
            <a:cxnLst/>
            <a:rect l="l" t="t" r="r" b="b"/>
            <a:pathLst>
              <a:path w="1305400" h="1670912">
                <a:moveTo>
                  <a:pt x="0" y="0"/>
                </a:moveTo>
                <a:lnTo>
                  <a:pt x="1305400" y="0"/>
                </a:lnTo>
                <a:lnTo>
                  <a:pt x="1305400" y="1670912"/>
                </a:lnTo>
                <a:lnTo>
                  <a:pt x="0" y="167091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9" name="Freeform 9"/>
          <p:cNvSpPr/>
          <p:nvPr/>
        </p:nvSpPr>
        <p:spPr>
          <a:xfrm>
            <a:off x="9251997" y="1236942"/>
            <a:ext cx="1519282" cy="1849963"/>
          </a:xfrm>
          <a:custGeom>
            <a:avLst/>
            <a:gdLst/>
            <a:ahLst/>
            <a:cxnLst/>
            <a:rect l="l" t="t" r="r" b="b"/>
            <a:pathLst>
              <a:path w="1519282" h="1849963">
                <a:moveTo>
                  <a:pt x="0" y="0"/>
                </a:moveTo>
                <a:lnTo>
                  <a:pt x="1519283" y="0"/>
                </a:lnTo>
                <a:lnTo>
                  <a:pt x="1519283" y="1849963"/>
                </a:lnTo>
                <a:lnTo>
                  <a:pt x="0" y="184996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0" name="Freeform 10"/>
          <p:cNvSpPr/>
          <p:nvPr/>
        </p:nvSpPr>
        <p:spPr>
          <a:xfrm>
            <a:off x="-3360929" y="8745255"/>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11" name="Freeform 11"/>
          <p:cNvSpPr/>
          <p:nvPr/>
        </p:nvSpPr>
        <p:spPr>
          <a:xfrm>
            <a:off x="687884" y="3838095"/>
            <a:ext cx="5508506" cy="4907160"/>
          </a:xfrm>
          <a:custGeom>
            <a:avLst/>
            <a:gdLst/>
            <a:ahLst/>
            <a:cxnLst/>
            <a:rect l="l" t="t" r="r" b="b"/>
            <a:pathLst>
              <a:path w="5508506" h="4907160">
                <a:moveTo>
                  <a:pt x="0" y="0"/>
                </a:moveTo>
                <a:lnTo>
                  <a:pt x="5508506" y="0"/>
                </a:lnTo>
                <a:lnTo>
                  <a:pt x="5508506" y="4907160"/>
                </a:lnTo>
                <a:lnTo>
                  <a:pt x="0" y="4907160"/>
                </a:lnTo>
                <a:lnTo>
                  <a:pt x="0" y="0"/>
                </a:lnTo>
                <a:close/>
              </a:path>
            </a:pathLst>
          </a:custGeom>
          <a:blipFill>
            <a:blip r:embed="rId17"/>
            <a:stretch>
              <a:fillRect/>
            </a:stretch>
          </a:blipFill>
        </p:spPr>
      </p:sp>
      <p:sp>
        <p:nvSpPr>
          <p:cNvPr id="12" name="Freeform 12"/>
          <p:cNvSpPr/>
          <p:nvPr/>
        </p:nvSpPr>
        <p:spPr>
          <a:xfrm rot="-924228">
            <a:off x="12052169" y="3907518"/>
            <a:ext cx="5041981" cy="4491565"/>
          </a:xfrm>
          <a:custGeom>
            <a:avLst/>
            <a:gdLst/>
            <a:ahLst/>
            <a:cxnLst/>
            <a:rect l="l" t="t" r="r" b="b"/>
            <a:pathLst>
              <a:path w="5041981" h="4491565">
                <a:moveTo>
                  <a:pt x="0" y="0"/>
                </a:moveTo>
                <a:lnTo>
                  <a:pt x="5041981" y="0"/>
                </a:lnTo>
                <a:lnTo>
                  <a:pt x="5041981" y="4491565"/>
                </a:lnTo>
                <a:lnTo>
                  <a:pt x="0" y="4491565"/>
                </a:lnTo>
                <a:lnTo>
                  <a:pt x="0" y="0"/>
                </a:lnTo>
                <a:close/>
              </a:path>
            </a:pathLst>
          </a:custGeom>
          <a:blipFill>
            <a:blip r:embed="rId17"/>
            <a:stretch>
              <a:fillRect/>
            </a:stretch>
          </a:blipFill>
        </p:spPr>
      </p:sp>
      <p:sp>
        <p:nvSpPr>
          <p:cNvPr id="13" name="Freeform 13"/>
          <p:cNvSpPr/>
          <p:nvPr/>
        </p:nvSpPr>
        <p:spPr>
          <a:xfrm rot="364655">
            <a:off x="6327857" y="3838095"/>
            <a:ext cx="5508506" cy="4907160"/>
          </a:xfrm>
          <a:custGeom>
            <a:avLst/>
            <a:gdLst/>
            <a:ahLst/>
            <a:cxnLst/>
            <a:rect l="l" t="t" r="r" b="b"/>
            <a:pathLst>
              <a:path w="5508506" h="4907160">
                <a:moveTo>
                  <a:pt x="0" y="0"/>
                </a:moveTo>
                <a:lnTo>
                  <a:pt x="5508506" y="0"/>
                </a:lnTo>
                <a:lnTo>
                  <a:pt x="5508506" y="4907160"/>
                </a:lnTo>
                <a:lnTo>
                  <a:pt x="0" y="4907160"/>
                </a:lnTo>
                <a:lnTo>
                  <a:pt x="0" y="0"/>
                </a:lnTo>
                <a:close/>
              </a:path>
            </a:pathLst>
          </a:custGeom>
          <a:blipFill>
            <a:blip r:embed="rId17"/>
            <a:stretch>
              <a:fillRect/>
            </a:stretch>
          </a:blipFill>
        </p:spPr>
      </p:sp>
      <p:sp>
        <p:nvSpPr>
          <p:cNvPr id="14" name="Freeform 14"/>
          <p:cNvSpPr/>
          <p:nvPr/>
        </p:nvSpPr>
        <p:spPr>
          <a:xfrm rot="2036792">
            <a:off x="14370548" y="692935"/>
            <a:ext cx="2635823" cy="687510"/>
          </a:xfrm>
          <a:custGeom>
            <a:avLst/>
            <a:gdLst/>
            <a:ahLst/>
            <a:cxnLst/>
            <a:rect l="l" t="t" r="r" b="b"/>
            <a:pathLst>
              <a:path w="2635823" h="687510">
                <a:moveTo>
                  <a:pt x="0" y="0"/>
                </a:moveTo>
                <a:lnTo>
                  <a:pt x="2635822" y="0"/>
                </a:lnTo>
                <a:lnTo>
                  <a:pt x="2635822" y="687510"/>
                </a:lnTo>
                <a:lnTo>
                  <a:pt x="0" y="687510"/>
                </a:lnTo>
                <a:lnTo>
                  <a:pt x="0" y="0"/>
                </a:lnTo>
                <a:close/>
              </a:path>
            </a:pathLst>
          </a:custGeom>
          <a:blipFill>
            <a:blip r:embed="rId18"/>
            <a:stretch>
              <a:fillRect/>
            </a:stretch>
          </a:blipFill>
        </p:spPr>
      </p:sp>
      <p:sp>
        <p:nvSpPr>
          <p:cNvPr id="15" name="Freeform 15"/>
          <p:cNvSpPr/>
          <p:nvPr/>
        </p:nvSpPr>
        <p:spPr>
          <a:xfrm>
            <a:off x="2151863" y="2157986"/>
            <a:ext cx="1705542" cy="1278446"/>
          </a:xfrm>
          <a:custGeom>
            <a:avLst/>
            <a:gdLst/>
            <a:ahLst/>
            <a:cxnLst/>
            <a:rect l="l" t="t" r="r" b="b"/>
            <a:pathLst>
              <a:path w="1705542" h="1278446">
                <a:moveTo>
                  <a:pt x="0" y="0"/>
                </a:moveTo>
                <a:lnTo>
                  <a:pt x="1705541" y="0"/>
                </a:lnTo>
                <a:lnTo>
                  <a:pt x="1705541" y="1278446"/>
                </a:lnTo>
                <a:lnTo>
                  <a:pt x="0" y="127844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6" name="Freeform 16"/>
          <p:cNvSpPr/>
          <p:nvPr/>
        </p:nvSpPr>
        <p:spPr>
          <a:xfrm>
            <a:off x="15752944" y="3086905"/>
            <a:ext cx="1506356" cy="2145552"/>
          </a:xfrm>
          <a:custGeom>
            <a:avLst/>
            <a:gdLst/>
            <a:ahLst/>
            <a:cxnLst/>
            <a:rect l="l" t="t" r="r" b="b"/>
            <a:pathLst>
              <a:path w="1506356" h="2145552">
                <a:moveTo>
                  <a:pt x="0" y="0"/>
                </a:moveTo>
                <a:lnTo>
                  <a:pt x="1506356" y="0"/>
                </a:lnTo>
                <a:lnTo>
                  <a:pt x="1506356" y="2145552"/>
                </a:lnTo>
                <a:lnTo>
                  <a:pt x="0" y="2145552"/>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7" name="Freeform 17"/>
          <p:cNvSpPr/>
          <p:nvPr/>
        </p:nvSpPr>
        <p:spPr>
          <a:xfrm>
            <a:off x="638374" y="8407701"/>
            <a:ext cx="1280243" cy="1270932"/>
          </a:xfrm>
          <a:custGeom>
            <a:avLst/>
            <a:gdLst/>
            <a:ahLst/>
            <a:cxnLst/>
            <a:rect l="l" t="t" r="r" b="b"/>
            <a:pathLst>
              <a:path w="1280243" h="1270932">
                <a:moveTo>
                  <a:pt x="0" y="0"/>
                </a:moveTo>
                <a:lnTo>
                  <a:pt x="1280243" y="0"/>
                </a:lnTo>
                <a:lnTo>
                  <a:pt x="1280243" y="1270931"/>
                </a:lnTo>
                <a:lnTo>
                  <a:pt x="0" y="1270931"/>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8" name="TextBox 18"/>
          <p:cNvSpPr txBox="1"/>
          <p:nvPr/>
        </p:nvSpPr>
        <p:spPr>
          <a:xfrm rot="-1005880">
            <a:off x="13356962" y="5045182"/>
            <a:ext cx="2062283" cy="828297"/>
          </a:xfrm>
          <a:prstGeom prst="rect">
            <a:avLst/>
          </a:prstGeom>
        </p:spPr>
        <p:txBody>
          <a:bodyPr lIns="0" tIns="0" rIns="0" bIns="0" rtlCol="0" anchor="t">
            <a:spAutoFit/>
          </a:bodyPr>
          <a:lstStyle/>
          <a:p>
            <a:pPr algn="ctr">
              <a:lnSpc>
                <a:spcPts val="6679"/>
              </a:lnSpc>
            </a:pPr>
            <a:r>
              <a:rPr lang="en-US" sz="4771">
                <a:solidFill>
                  <a:srgbClr val="000000"/>
                </a:solidFill>
                <a:latin typeface="Schoolbell"/>
                <a:ea typeface="Schoolbell"/>
                <a:cs typeface="Schoolbell"/>
                <a:sym typeface="Schoolbell"/>
              </a:rPr>
              <a:t>Fun Fact</a:t>
            </a:r>
          </a:p>
        </p:txBody>
      </p:sp>
      <p:sp>
        <p:nvSpPr>
          <p:cNvPr id="19" name="Freeform 19"/>
          <p:cNvSpPr/>
          <p:nvPr/>
        </p:nvSpPr>
        <p:spPr>
          <a:xfrm>
            <a:off x="5770761" y="8897819"/>
            <a:ext cx="790510" cy="962569"/>
          </a:xfrm>
          <a:custGeom>
            <a:avLst/>
            <a:gdLst/>
            <a:ahLst/>
            <a:cxnLst/>
            <a:rect l="l" t="t" r="r" b="b"/>
            <a:pathLst>
              <a:path w="790510" h="962569">
                <a:moveTo>
                  <a:pt x="0" y="0"/>
                </a:moveTo>
                <a:lnTo>
                  <a:pt x="790510" y="0"/>
                </a:lnTo>
                <a:lnTo>
                  <a:pt x="790510" y="962569"/>
                </a:lnTo>
                <a:lnTo>
                  <a:pt x="0" y="962569"/>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20" name="Freeform 20"/>
          <p:cNvSpPr/>
          <p:nvPr/>
        </p:nvSpPr>
        <p:spPr>
          <a:xfrm rot="-415746">
            <a:off x="6568523" y="8974510"/>
            <a:ext cx="570204" cy="1020498"/>
          </a:xfrm>
          <a:custGeom>
            <a:avLst/>
            <a:gdLst/>
            <a:ahLst/>
            <a:cxnLst/>
            <a:rect l="l" t="t" r="r" b="b"/>
            <a:pathLst>
              <a:path w="570204" h="1020498">
                <a:moveTo>
                  <a:pt x="0" y="0"/>
                </a:moveTo>
                <a:lnTo>
                  <a:pt x="570203" y="0"/>
                </a:lnTo>
                <a:lnTo>
                  <a:pt x="570203" y="1020498"/>
                </a:lnTo>
                <a:lnTo>
                  <a:pt x="0" y="102049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1" name="Freeform 21"/>
          <p:cNvSpPr/>
          <p:nvPr/>
        </p:nvSpPr>
        <p:spPr>
          <a:xfrm>
            <a:off x="7198201" y="8897819"/>
            <a:ext cx="828611" cy="962569"/>
          </a:xfrm>
          <a:custGeom>
            <a:avLst/>
            <a:gdLst/>
            <a:ahLst/>
            <a:cxnLst/>
            <a:rect l="l" t="t" r="r" b="b"/>
            <a:pathLst>
              <a:path w="828611" h="962569">
                <a:moveTo>
                  <a:pt x="0" y="0"/>
                </a:moveTo>
                <a:lnTo>
                  <a:pt x="828611" y="0"/>
                </a:lnTo>
                <a:lnTo>
                  <a:pt x="828611" y="962569"/>
                </a:lnTo>
                <a:lnTo>
                  <a:pt x="0" y="9625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2" name="Freeform 22"/>
          <p:cNvSpPr/>
          <p:nvPr/>
        </p:nvSpPr>
        <p:spPr>
          <a:xfrm rot="354136">
            <a:off x="8062073" y="8897819"/>
            <a:ext cx="692663" cy="1020498"/>
          </a:xfrm>
          <a:custGeom>
            <a:avLst/>
            <a:gdLst/>
            <a:ahLst/>
            <a:cxnLst/>
            <a:rect l="l" t="t" r="r" b="b"/>
            <a:pathLst>
              <a:path w="692663" h="1020498">
                <a:moveTo>
                  <a:pt x="0" y="0"/>
                </a:moveTo>
                <a:lnTo>
                  <a:pt x="692663" y="0"/>
                </a:lnTo>
                <a:lnTo>
                  <a:pt x="692663" y="1020498"/>
                </a:lnTo>
                <a:lnTo>
                  <a:pt x="0" y="102049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23" name="Freeform 23"/>
          <p:cNvSpPr/>
          <p:nvPr/>
        </p:nvSpPr>
        <p:spPr>
          <a:xfrm>
            <a:off x="9553217" y="8897819"/>
            <a:ext cx="555912" cy="928454"/>
          </a:xfrm>
          <a:custGeom>
            <a:avLst/>
            <a:gdLst/>
            <a:ahLst/>
            <a:cxnLst/>
            <a:rect l="l" t="t" r="r" b="b"/>
            <a:pathLst>
              <a:path w="555912" h="928454">
                <a:moveTo>
                  <a:pt x="0" y="0"/>
                </a:moveTo>
                <a:lnTo>
                  <a:pt x="555912" y="0"/>
                </a:lnTo>
                <a:lnTo>
                  <a:pt x="555912" y="928454"/>
                </a:lnTo>
                <a:lnTo>
                  <a:pt x="0" y="92845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4" name="Freeform 24"/>
          <p:cNvSpPr/>
          <p:nvPr/>
        </p:nvSpPr>
        <p:spPr>
          <a:xfrm rot="-329896">
            <a:off x="10154361" y="9007589"/>
            <a:ext cx="609503" cy="916546"/>
          </a:xfrm>
          <a:custGeom>
            <a:avLst/>
            <a:gdLst/>
            <a:ahLst/>
            <a:cxnLst/>
            <a:rect l="l" t="t" r="r" b="b"/>
            <a:pathLst>
              <a:path w="609503" h="916546">
                <a:moveTo>
                  <a:pt x="0" y="0"/>
                </a:moveTo>
                <a:lnTo>
                  <a:pt x="609503" y="0"/>
                </a:lnTo>
                <a:lnTo>
                  <a:pt x="609503" y="916546"/>
                </a:lnTo>
                <a:lnTo>
                  <a:pt x="0" y="916546"/>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25" name="Freeform 25"/>
          <p:cNvSpPr/>
          <p:nvPr/>
        </p:nvSpPr>
        <p:spPr>
          <a:xfrm rot="242530">
            <a:off x="8747733" y="8992422"/>
            <a:ext cx="771739" cy="984675"/>
          </a:xfrm>
          <a:custGeom>
            <a:avLst/>
            <a:gdLst/>
            <a:ahLst/>
            <a:cxnLst/>
            <a:rect l="l" t="t" r="r" b="b"/>
            <a:pathLst>
              <a:path w="771739" h="984675">
                <a:moveTo>
                  <a:pt x="0" y="0"/>
                </a:moveTo>
                <a:lnTo>
                  <a:pt x="771739" y="0"/>
                </a:lnTo>
                <a:lnTo>
                  <a:pt x="771739" y="984674"/>
                </a:lnTo>
                <a:lnTo>
                  <a:pt x="0" y="984674"/>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sp>
      <p:grpSp>
        <p:nvGrpSpPr>
          <p:cNvPr id="26" name="Group 26"/>
          <p:cNvGrpSpPr>
            <a:grpSpLocks noChangeAspect="1"/>
          </p:cNvGrpSpPr>
          <p:nvPr/>
        </p:nvGrpSpPr>
        <p:grpSpPr>
          <a:xfrm>
            <a:off x="2151863" y="5222137"/>
            <a:ext cx="2557796" cy="3185564"/>
            <a:chOff x="0" y="0"/>
            <a:chExt cx="15302103" cy="19057747"/>
          </a:xfrm>
        </p:grpSpPr>
        <p:sp>
          <p:nvSpPr>
            <p:cNvPr id="27" name="Freeform 27"/>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33"/>
              <a:stretch>
                <a:fillRect l="-8389" r="-8389"/>
              </a:stretch>
            </a:blipFill>
          </p:spPr>
        </p:sp>
        <p:sp>
          <p:nvSpPr>
            <p:cNvPr id="28" name="Freeform 28"/>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34"/>
              <a:stretch>
                <a:fillRect l="-50" r="-50"/>
              </a:stretch>
            </a:blipFill>
          </p:spPr>
        </p:sp>
      </p:grpSp>
      <p:sp>
        <p:nvSpPr>
          <p:cNvPr id="29" name="TextBox 29"/>
          <p:cNvSpPr txBox="1"/>
          <p:nvPr/>
        </p:nvSpPr>
        <p:spPr>
          <a:xfrm rot="-1005880">
            <a:off x="12485674" y="6123937"/>
            <a:ext cx="4562762" cy="1698712"/>
          </a:xfrm>
          <a:prstGeom prst="rect">
            <a:avLst/>
          </a:prstGeom>
        </p:spPr>
        <p:txBody>
          <a:bodyPr lIns="0" tIns="0" rIns="0" bIns="0" rtlCol="0" anchor="t">
            <a:spAutoFit/>
          </a:bodyPr>
          <a:lstStyle/>
          <a:p>
            <a:pPr algn="ctr">
              <a:lnSpc>
                <a:spcPts val="4545"/>
              </a:lnSpc>
            </a:pPr>
            <a:r>
              <a:rPr lang="en-US" sz="3246">
                <a:solidFill>
                  <a:srgbClr val="000000"/>
                </a:solidFill>
                <a:latin typeface="Schoolbell"/>
                <a:ea typeface="Schoolbell"/>
                <a:cs typeface="Schoolbell"/>
                <a:sym typeface="Schoolbell"/>
              </a:rPr>
              <a:t>Both my children are named after famous Rockers!</a:t>
            </a:r>
          </a:p>
        </p:txBody>
      </p:sp>
      <p:sp>
        <p:nvSpPr>
          <p:cNvPr id="30" name="TextBox 30"/>
          <p:cNvSpPr txBox="1"/>
          <p:nvPr/>
        </p:nvSpPr>
        <p:spPr>
          <a:xfrm rot="410019">
            <a:off x="6627503" y="5277988"/>
            <a:ext cx="4768144" cy="2948671"/>
          </a:xfrm>
          <a:prstGeom prst="rect">
            <a:avLst/>
          </a:prstGeom>
        </p:spPr>
        <p:txBody>
          <a:bodyPr lIns="0" tIns="0" rIns="0" bIns="0" rtlCol="0" anchor="t">
            <a:spAutoFit/>
          </a:bodyPr>
          <a:lstStyle/>
          <a:p>
            <a:pPr algn="ctr">
              <a:lnSpc>
                <a:spcPts val="4652"/>
              </a:lnSpc>
            </a:pPr>
            <a:r>
              <a:rPr lang="en-US" sz="3322">
                <a:solidFill>
                  <a:srgbClr val="000000"/>
                </a:solidFill>
                <a:latin typeface="Schoolbell"/>
                <a:ea typeface="Schoolbell"/>
                <a:cs typeface="Schoolbell"/>
                <a:sym typeface="Schoolbell"/>
              </a:rPr>
              <a:t>I like red wine, good music and reading books.</a:t>
            </a:r>
          </a:p>
          <a:p>
            <a:pPr algn="ctr">
              <a:lnSpc>
                <a:spcPts val="4797"/>
              </a:lnSpc>
            </a:pPr>
            <a:r>
              <a:rPr lang="en-US" sz="3426">
                <a:solidFill>
                  <a:srgbClr val="000000"/>
                </a:solidFill>
                <a:latin typeface="Schoolbell"/>
                <a:ea typeface="Schoolbell"/>
                <a:cs typeface="Schoolbell"/>
                <a:sym typeface="Schoolbell"/>
              </a:rPr>
              <a:t>I’ve been teaching for 19years but this is my 4th at Leverstock Green!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2816226" y="-278856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a:off x="11354611" y="1112959"/>
            <a:ext cx="1550270" cy="1636169"/>
          </a:xfrm>
          <a:custGeom>
            <a:avLst/>
            <a:gdLst/>
            <a:ahLst/>
            <a:cxnLst/>
            <a:rect l="l" t="t" r="r" b="b"/>
            <a:pathLst>
              <a:path w="1550270" h="1636169">
                <a:moveTo>
                  <a:pt x="0" y="0"/>
                </a:moveTo>
                <a:lnTo>
                  <a:pt x="1550270" y="0"/>
                </a:lnTo>
                <a:lnTo>
                  <a:pt x="1550270" y="1636169"/>
                </a:lnTo>
                <a:lnTo>
                  <a:pt x="0" y="163616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2977769" y="1472140"/>
            <a:ext cx="916390" cy="1530505"/>
          </a:xfrm>
          <a:custGeom>
            <a:avLst/>
            <a:gdLst/>
            <a:ahLst/>
            <a:cxnLst/>
            <a:rect l="l" t="t" r="r" b="b"/>
            <a:pathLst>
              <a:path w="916390" h="1530505">
                <a:moveTo>
                  <a:pt x="0" y="0"/>
                </a:moveTo>
                <a:lnTo>
                  <a:pt x="916390" y="0"/>
                </a:lnTo>
                <a:lnTo>
                  <a:pt x="916390" y="1530505"/>
                </a:lnTo>
                <a:lnTo>
                  <a:pt x="0" y="153050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4313733" y="1028700"/>
            <a:ext cx="1457028" cy="1692578"/>
          </a:xfrm>
          <a:custGeom>
            <a:avLst/>
            <a:gdLst/>
            <a:ahLst/>
            <a:cxnLst/>
            <a:rect l="l" t="t" r="r" b="b"/>
            <a:pathLst>
              <a:path w="1457028" h="1692578">
                <a:moveTo>
                  <a:pt x="0" y="0"/>
                </a:moveTo>
                <a:lnTo>
                  <a:pt x="1457028" y="0"/>
                </a:lnTo>
                <a:lnTo>
                  <a:pt x="1457028" y="1692578"/>
                </a:lnTo>
                <a:lnTo>
                  <a:pt x="0" y="169257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5770761" y="1373548"/>
            <a:ext cx="1057633" cy="1636569"/>
          </a:xfrm>
          <a:custGeom>
            <a:avLst/>
            <a:gdLst/>
            <a:ahLst/>
            <a:cxnLst/>
            <a:rect l="l" t="t" r="r" b="b"/>
            <a:pathLst>
              <a:path w="1057633" h="1636569">
                <a:moveTo>
                  <a:pt x="0" y="0"/>
                </a:moveTo>
                <a:lnTo>
                  <a:pt x="1057633" y="0"/>
                </a:lnTo>
                <a:lnTo>
                  <a:pt x="1057633" y="1636569"/>
                </a:lnTo>
                <a:lnTo>
                  <a:pt x="0" y="163656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6828394" y="1373548"/>
            <a:ext cx="1118203" cy="1606037"/>
          </a:xfrm>
          <a:custGeom>
            <a:avLst/>
            <a:gdLst/>
            <a:ahLst/>
            <a:cxnLst/>
            <a:rect l="l" t="t" r="r" b="b"/>
            <a:pathLst>
              <a:path w="1118203" h="1606037">
                <a:moveTo>
                  <a:pt x="0" y="0"/>
                </a:moveTo>
                <a:lnTo>
                  <a:pt x="1118203" y="0"/>
                </a:lnTo>
                <a:lnTo>
                  <a:pt x="1118203" y="1606037"/>
                </a:lnTo>
                <a:lnTo>
                  <a:pt x="0" y="160603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8" name="Freeform 8"/>
          <p:cNvSpPr/>
          <p:nvPr/>
        </p:nvSpPr>
        <p:spPr>
          <a:xfrm rot="493615">
            <a:off x="7946597" y="1172067"/>
            <a:ext cx="1305400" cy="1670912"/>
          </a:xfrm>
          <a:custGeom>
            <a:avLst/>
            <a:gdLst/>
            <a:ahLst/>
            <a:cxnLst/>
            <a:rect l="l" t="t" r="r" b="b"/>
            <a:pathLst>
              <a:path w="1305400" h="1670912">
                <a:moveTo>
                  <a:pt x="0" y="0"/>
                </a:moveTo>
                <a:lnTo>
                  <a:pt x="1305400" y="0"/>
                </a:lnTo>
                <a:lnTo>
                  <a:pt x="1305400" y="1670912"/>
                </a:lnTo>
                <a:lnTo>
                  <a:pt x="0" y="167091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9" name="Freeform 9"/>
          <p:cNvSpPr/>
          <p:nvPr/>
        </p:nvSpPr>
        <p:spPr>
          <a:xfrm>
            <a:off x="9251997" y="1236942"/>
            <a:ext cx="1519282" cy="1849963"/>
          </a:xfrm>
          <a:custGeom>
            <a:avLst/>
            <a:gdLst/>
            <a:ahLst/>
            <a:cxnLst/>
            <a:rect l="l" t="t" r="r" b="b"/>
            <a:pathLst>
              <a:path w="1519282" h="1849963">
                <a:moveTo>
                  <a:pt x="0" y="0"/>
                </a:moveTo>
                <a:lnTo>
                  <a:pt x="1519283" y="0"/>
                </a:lnTo>
                <a:lnTo>
                  <a:pt x="1519283" y="1849963"/>
                </a:lnTo>
                <a:lnTo>
                  <a:pt x="0" y="184996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0" name="Freeform 10"/>
          <p:cNvSpPr/>
          <p:nvPr/>
        </p:nvSpPr>
        <p:spPr>
          <a:xfrm>
            <a:off x="-3360929" y="8745255"/>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11" name="Freeform 11"/>
          <p:cNvSpPr/>
          <p:nvPr/>
        </p:nvSpPr>
        <p:spPr>
          <a:xfrm>
            <a:off x="687884" y="3838095"/>
            <a:ext cx="5508506" cy="4907160"/>
          </a:xfrm>
          <a:custGeom>
            <a:avLst/>
            <a:gdLst/>
            <a:ahLst/>
            <a:cxnLst/>
            <a:rect l="l" t="t" r="r" b="b"/>
            <a:pathLst>
              <a:path w="5508506" h="4907160">
                <a:moveTo>
                  <a:pt x="0" y="0"/>
                </a:moveTo>
                <a:lnTo>
                  <a:pt x="5508506" y="0"/>
                </a:lnTo>
                <a:lnTo>
                  <a:pt x="5508506" y="4907160"/>
                </a:lnTo>
                <a:lnTo>
                  <a:pt x="0" y="4907160"/>
                </a:lnTo>
                <a:lnTo>
                  <a:pt x="0" y="0"/>
                </a:lnTo>
                <a:close/>
              </a:path>
            </a:pathLst>
          </a:custGeom>
          <a:blipFill>
            <a:blip r:embed="rId17"/>
            <a:stretch>
              <a:fillRect/>
            </a:stretch>
          </a:blipFill>
        </p:spPr>
      </p:sp>
      <p:sp>
        <p:nvSpPr>
          <p:cNvPr id="12" name="Freeform 12"/>
          <p:cNvSpPr/>
          <p:nvPr/>
        </p:nvSpPr>
        <p:spPr>
          <a:xfrm rot="-924228">
            <a:off x="12052169" y="3907518"/>
            <a:ext cx="5041981" cy="4491565"/>
          </a:xfrm>
          <a:custGeom>
            <a:avLst/>
            <a:gdLst/>
            <a:ahLst/>
            <a:cxnLst/>
            <a:rect l="l" t="t" r="r" b="b"/>
            <a:pathLst>
              <a:path w="5041981" h="4491565">
                <a:moveTo>
                  <a:pt x="0" y="0"/>
                </a:moveTo>
                <a:lnTo>
                  <a:pt x="5041981" y="0"/>
                </a:lnTo>
                <a:lnTo>
                  <a:pt x="5041981" y="4491565"/>
                </a:lnTo>
                <a:lnTo>
                  <a:pt x="0" y="4491565"/>
                </a:lnTo>
                <a:lnTo>
                  <a:pt x="0" y="0"/>
                </a:lnTo>
                <a:close/>
              </a:path>
            </a:pathLst>
          </a:custGeom>
          <a:blipFill>
            <a:blip r:embed="rId17"/>
            <a:stretch>
              <a:fillRect/>
            </a:stretch>
          </a:blipFill>
        </p:spPr>
      </p:sp>
      <p:sp>
        <p:nvSpPr>
          <p:cNvPr id="13" name="Freeform 13"/>
          <p:cNvSpPr/>
          <p:nvPr/>
        </p:nvSpPr>
        <p:spPr>
          <a:xfrm rot="364655">
            <a:off x="6327857" y="3838095"/>
            <a:ext cx="5508506" cy="4907160"/>
          </a:xfrm>
          <a:custGeom>
            <a:avLst/>
            <a:gdLst/>
            <a:ahLst/>
            <a:cxnLst/>
            <a:rect l="l" t="t" r="r" b="b"/>
            <a:pathLst>
              <a:path w="5508506" h="4907160">
                <a:moveTo>
                  <a:pt x="0" y="0"/>
                </a:moveTo>
                <a:lnTo>
                  <a:pt x="5508506" y="0"/>
                </a:lnTo>
                <a:lnTo>
                  <a:pt x="5508506" y="4907160"/>
                </a:lnTo>
                <a:lnTo>
                  <a:pt x="0" y="4907160"/>
                </a:lnTo>
                <a:lnTo>
                  <a:pt x="0" y="0"/>
                </a:lnTo>
                <a:close/>
              </a:path>
            </a:pathLst>
          </a:custGeom>
          <a:blipFill>
            <a:blip r:embed="rId17"/>
            <a:stretch>
              <a:fillRect/>
            </a:stretch>
          </a:blipFill>
        </p:spPr>
      </p:sp>
      <p:sp>
        <p:nvSpPr>
          <p:cNvPr id="14" name="Freeform 14"/>
          <p:cNvSpPr/>
          <p:nvPr/>
        </p:nvSpPr>
        <p:spPr>
          <a:xfrm rot="2036792">
            <a:off x="14370548" y="692935"/>
            <a:ext cx="2635823" cy="687510"/>
          </a:xfrm>
          <a:custGeom>
            <a:avLst/>
            <a:gdLst/>
            <a:ahLst/>
            <a:cxnLst/>
            <a:rect l="l" t="t" r="r" b="b"/>
            <a:pathLst>
              <a:path w="2635823" h="687510">
                <a:moveTo>
                  <a:pt x="0" y="0"/>
                </a:moveTo>
                <a:lnTo>
                  <a:pt x="2635822" y="0"/>
                </a:lnTo>
                <a:lnTo>
                  <a:pt x="2635822" y="687510"/>
                </a:lnTo>
                <a:lnTo>
                  <a:pt x="0" y="687510"/>
                </a:lnTo>
                <a:lnTo>
                  <a:pt x="0" y="0"/>
                </a:lnTo>
                <a:close/>
              </a:path>
            </a:pathLst>
          </a:custGeom>
          <a:blipFill>
            <a:blip r:embed="rId18"/>
            <a:stretch>
              <a:fillRect/>
            </a:stretch>
          </a:blipFill>
        </p:spPr>
      </p:sp>
      <p:sp>
        <p:nvSpPr>
          <p:cNvPr id="15" name="Freeform 15"/>
          <p:cNvSpPr/>
          <p:nvPr/>
        </p:nvSpPr>
        <p:spPr>
          <a:xfrm>
            <a:off x="2151863" y="2157986"/>
            <a:ext cx="1705542" cy="1278446"/>
          </a:xfrm>
          <a:custGeom>
            <a:avLst/>
            <a:gdLst/>
            <a:ahLst/>
            <a:cxnLst/>
            <a:rect l="l" t="t" r="r" b="b"/>
            <a:pathLst>
              <a:path w="1705542" h="1278446">
                <a:moveTo>
                  <a:pt x="0" y="0"/>
                </a:moveTo>
                <a:lnTo>
                  <a:pt x="1705541" y="0"/>
                </a:lnTo>
                <a:lnTo>
                  <a:pt x="1705541" y="1278446"/>
                </a:lnTo>
                <a:lnTo>
                  <a:pt x="0" y="127844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6" name="Freeform 16"/>
          <p:cNvSpPr/>
          <p:nvPr/>
        </p:nvSpPr>
        <p:spPr>
          <a:xfrm>
            <a:off x="15752944" y="3086905"/>
            <a:ext cx="1506356" cy="2145552"/>
          </a:xfrm>
          <a:custGeom>
            <a:avLst/>
            <a:gdLst/>
            <a:ahLst/>
            <a:cxnLst/>
            <a:rect l="l" t="t" r="r" b="b"/>
            <a:pathLst>
              <a:path w="1506356" h="2145552">
                <a:moveTo>
                  <a:pt x="0" y="0"/>
                </a:moveTo>
                <a:lnTo>
                  <a:pt x="1506356" y="0"/>
                </a:lnTo>
                <a:lnTo>
                  <a:pt x="1506356" y="2145552"/>
                </a:lnTo>
                <a:lnTo>
                  <a:pt x="0" y="2145552"/>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7" name="Freeform 17"/>
          <p:cNvSpPr/>
          <p:nvPr/>
        </p:nvSpPr>
        <p:spPr>
          <a:xfrm>
            <a:off x="638374" y="8407701"/>
            <a:ext cx="1280243" cy="1270932"/>
          </a:xfrm>
          <a:custGeom>
            <a:avLst/>
            <a:gdLst/>
            <a:ahLst/>
            <a:cxnLst/>
            <a:rect l="l" t="t" r="r" b="b"/>
            <a:pathLst>
              <a:path w="1280243" h="1270932">
                <a:moveTo>
                  <a:pt x="0" y="0"/>
                </a:moveTo>
                <a:lnTo>
                  <a:pt x="1280243" y="0"/>
                </a:lnTo>
                <a:lnTo>
                  <a:pt x="1280243" y="1270931"/>
                </a:lnTo>
                <a:lnTo>
                  <a:pt x="0" y="1270931"/>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8" name="TextBox 18"/>
          <p:cNvSpPr txBox="1"/>
          <p:nvPr/>
        </p:nvSpPr>
        <p:spPr>
          <a:xfrm rot="-1005880">
            <a:off x="13322855" y="5240144"/>
            <a:ext cx="2130497" cy="852229"/>
          </a:xfrm>
          <a:prstGeom prst="rect">
            <a:avLst/>
          </a:prstGeom>
        </p:spPr>
        <p:txBody>
          <a:bodyPr lIns="0" tIns="0" rIns="0" bIns="0" rtlCol="0" anchor="t">
            <a:spAutoFit/>
          </a:bodyPr>
          <a:lstStyle/>
          <a:p>
            <a:pPr algn="ctr">
              <a:lnSpc>
                <a:spcPts val="6900"/>
              </a:lnSpc>
            </a:pPr>
            <a:r>
              <a:rPr lang="en-US" sz="4929">
                <a:solidFill>
                  <a:srgbClr val="000000"/>
                </a:solidFill>
                <a:latin typeface="Schoolbell"/>
                <a:ea typeface="Schoolbell"/>
                <a:cs typeface="Schoolbell"/>
                <a:sym typeface="Schoolbell"/>
              </a:rPr>
              <a:t>Fun Fact</a:t>
            </a:r>
          </a:p>
        </p:txBody>
      </p:sp>
      <p:grpSp>
        <p:nvGrpSpPr>
          <p:cNvPr id="19" name="Group 19"/>
          <p:cNvGrpSpPr/>
          <p:nvPr/>
        </p:nvGrpSpPr>
        <p:grpSpPr>
          <a:xfrm>
            <a:off x="3597096" y="8988036"/>
            <a:ext cx="10297063" cy="1127471"/>
            <a:chOff x="0" y="0"/>
            <a:chExt cx="13729417" cy="1503295"/>
          </a:xfrm>
        </p:grpSpPr>
        <p:sp>
          <p:nvSpPr>
            <p:cNvPr id="20" name="Freeform 20"/>
            <p:cNvSpPr/>
            <p:nvPr/>
          </p:nvSpPr>
          <p:spPr>
            <a:xfrm>
              <a:off x="8100874" y="71801"/>
              <a:ext cx="1021856" cy="1333580"/>
            </a:xfrm>
            <a:custGeom>
              <a:avLst/>
              <a:gdLst/>
              <a:ahLst/>
              <a:cxnLst/>
              <a:rect l="l" t="t" r="r" b="b"/>
              <a:pathLst>
                <a:path w="1021856" h="1333580">
                  <a:moveTo>
                    <a:pt x="0" y="0"/>
                  </a:moveTo>
                  <a:lnTo>
                    <a:pt x="1021856" y="0"/>
                  </a:lnTo>
                  <a:lnTo>
                    <a:pt x="1021856" y="1333581"/>
                  </a:lnTo>
                  <a:lnTo>
                    <a:pt x="0" y="1333581"/>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1" name="Freeform 21"/>
            <p:cNvSpPr/>
            <p:nvPr/>
          </p:nvSpPr>
          <p:spPr>
            <a:xfrm rot="-415746">
              <a:off x="12889846" y="58259"/>
              <a:ext cx="760271" cy="1360665"/>
            </a:xfrm>
            <a:custGeom>
              <a:avLst/>
              <a:gdLst/>
              <a:ahLst/>
              <a:cxnLst/>
              <a:rect l="l" t="t" r="r" b="b"/>
              <a:pathLst>
                <a:path w="760271" h="1360665">
                  <a:moveTo>
                    <a:pt x="0" y="0"/>
                  </a:moveTo>
                  <a:lnTo>
                    <a:pt x="760271" y="0"/>
                  </a:lnTo>
                  <a:lnTo>
                    <a:pt x="760271" y="1360665"/>
                  </a:lnTo>
                  <a:lnTo>
                    <a:pt x="0" y="1360665"/>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22" name="Freeform 22"/>
            <p:cNvSpPr/>
            <p:nvPr/>
          </p:nvSpPr>
          <p:spPr>
            <a:xfrm rot="-329896">
              <a:off x="10651433" y="167888"/>
              <a:ext cx="812671" cy="1222062"/>
            </a:xfrm>
            <a:custGeom>
              <a:avLst/>
              <a:gdLst/>
              <a:ahLst/>
              <a:cxnLst/>
              <a:rect l="l" t="t" r="r" b="b"/>
              <a:pathLst>
                <a:path w="812671" h="1222062">
                  <a:moveTo>
                    <a:pt x="0" y="0"/>
                  </a:moveTo>
                  <a:lnTo>
                    <a:pt x="812671" y="0"/>
                  </a:lnTo>
                  <a:lnTo>
                    <a:pt x="812671" y="1222062"/>
                  </a:lnTo>
                  <a:lnTo>
                    <a:pt x="0" y="1222062"/>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23" name="Freeform 23"/>
            <p:cNvSpPr/>
            <p:nvPr/>
          </p:nvSpPr>
          <p:spPr>
            <a:xfrm rot="156076">
              <a:off x="11692776" y="70989"/>
              <a:ext cx="906270" cy="1335205"/>
            </a:xfrm>
            <a:custGeom>
              <a:avLst/>
              <a:gdLst/>
              <a:ahLst/>
              <a:cxnLst/>
              <a:rect l="l" t="t" r="r" b="b"/>
              <a:pathLst>
                <a:path w="906270" h="1335205">
                  <a:moveTo>
                    <a:pt x="0" y="0"/>
                  </a:moveTo>
                  <a:lnTo>
                    <a:pt x="906271" y="0"/>
                  </a:lnTo>
                  <a:lnTo>
                    <a:pt x="906271" y="1335205"/>
                  </a:lnTo>
                  <a:lnTo>
                    <a:pt x="0" y="1335205"/>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sp>
        <p:sp>
          <p:nvSpPr>
            <p:cNvPr id="24" name="Freeform 24"/>
            <p:cNvSpPr/>
            <p:nvPr/>
          </p:nvSpPr>
          <p:spPr>
            <a:xfrm rot="493615">
              <a:off x="9312569" y="67260"/>
              <a:ext cx="1035387" cy="1325296"/>
            </a:xfrm>
            <a:custGeom>
              <a:avLst/>
              <a:gdLst/>
              <a:ahLst/>
              <a:cxnLst/>
              <a:rect l="l" t="t" r="r" b="b"/>
              <a:pathLst>
                <a:path w="1035387" h="1325296">
                  <a:moveTo>
                    <a:pt x="0" y="0"/>
                  </a:moveTo>
                  <a:lnTo>
                    <a:pt x="1035387" y="0"/>
                  </a:lnTo>
                  <a:lnTo>
                    <a:pt x="1035387" y="1325295"/>
                  </a:lnTo>
                  <a:lnTo>
                    <a:pt x="0" y="132529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5" name="Freeform 25"/>
            <p:cNvSpPr/>
            <p:nvPr/>
          </p:nvSpPr>
          <p:spPr>
            <a:xfrm>
              <a:off x="0" y="126235"/>
              <a:ext cx="1021856" cy="1333580"/>
            </a:xfrm>
            <a:custGeom>
              <a:avLst/>
              <a:gdLst/>
              <a:ahLst/>
              <a:cxnLst/>
              <a:rect l="l" t="t" r="r" b="b"/>
              <a:pathLst>
                <a:path w="1021856" h="1333580">
                  <a:moveTo>
                    <a:pt x="0" y="0"/>
                  </a:moveTo>
                  <a:lnTo>
                    <a:pt x="1021856" y="0"/>
                  </a:lnTo>
                  <a:lnTo>
                    <a:pt x="1021856" y="1333580"/>
                  </a:lnTo>
                  <a:lnTo>
                    <a:pt x="0" y="1333580"/>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6" name="Freeform 26"/>
            <p:cNvSpPr/>
            <p:nvPr/>
          </p:nvSpPr>
          <p:spPr>
            <a:xfrm rot="-415746">
              <a:off x="4505588" y="101739"/>
              <a:ext cx="760271" cy="1360665"/>
            </a:xfrm>
            <a:custGeom>
              <a:avLst/>
              <a:gdLst/>
              <a:ahLst/>
              <a:cxnLst/>
              <a:rect l="l" t="t" r="r" b="b"/>
              <a:pathLst>
                <a:path w="760271" h="1360665">
                  <a:moveTo>
                    <a:pt x="0" y="0"/>
                  </a:moveTo>
                  <a:lnTo>
                    <a:pt x="760271" y="0"/>
                  </a:lnTo>
                  <a:lnTo>
                    <a:pt x="760271" y="1360665"/>
                  </a:lnTo>
                  <a:lnTo>
                    <a:pt x="0" y="1360665"/>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27" name="Freeform 27"/>
            <p:cNvSpPr/>
            <p:nvPr/>
          </p:nvSpPr>
          <p:spPr>
            <a:xfrm rot="-329896">
              <a:off x="2295660" y="162357"/>
              <a:ext cx="812671" cy="1222062"/>
            </a:xfrm>
            <a:custGeom>
              <a:avLst/>
              <a:gdLst/>
              <a:ahLst/>
              <a:cxnLst/>
              <a:rect l="l" t="t" r="r" b="b"/>
              <a:pathLst>
                <a:path w="812671" h="1222062">
                  <a:moveTo>
                    <a:pt x="0" y="0"/>
                  </a:moveTo>
                  <a:lnTo>
                    <a:pt x="812671" y="0"/>
                  </a:lnTo>
                  <a:lnTo>
                    <a:pt x="812671" y="1222061"/>
                  </a:lnTo>
                  <a:lnTo>
                    <a:pt x="0" y="1222061"/>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28" name="Freeform 28"/>
            <p:cNvSpPr/>
            <p:nvPr/>
          </p:nvSpPr>
          <p:spPr>
            <a:xfrm rot="493615">
              <a:off x="1118240" y="110740"/>
              <a:ext cx="1035387" cy="1325296"/>
            </a:xfrm>
            <a:custGeom>
              <a:avLst/>
              <a:gdLst/>
              <a:ahLst/>
              <a:cxnLst/>
              <a:rect l="l" t="t" r="r" b="b"/>
              <a:pathLst>
                <a:path w="1035387" h="1325296">
                  <a:moveTo>
                    <a:pt x="0" y="0"/>
                  </a:moveTo>
                  <a:lnTo>
                    <a:pt x="1035387" y="0"/>
                  </a:lnTo>
                  <a:lnTo>
                    <a:pt x="1035387" y="1325295"/>
                  </a:lnTo>
                  <a:lnTo>
                    <a:pt x="0" y="132529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9" name="Freeform 29"/>
            <p:cNvSpPr/>
            <p:nvPr/>
          </p:nvSpPr>
          <p:spPr>
            <a:xfrm rot="156076">
              <a:off x="3361132" y="128529"/>
              <a:ext cx="906270" cy="1335205"/>
            </a:xfrm>
            <a:custGeom>
              <a:avLst/>
              <a:gdLst/>
              <a:ahLst/>
              <a:cxnLst/>
              <a:rect l="l" t="t" r="r" b="b"/>
              <a:pathLst>
                <a:path w="906270" h="1335205">
                  <a:moveTo>
                    <a:pt x="0" y="0"/>
                  </a:moveTo>
                  <a:lnTo>
                    <a:pt x="906270" y="0"/>
                  </a:lnTo>
                  <a:lnTo>
                    <a:pt x="906270" y="1335204"/>
                  </a:lnTo>
                  <a:lnTo>
                    <a:pt x="0" y="1335204"/>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sp>
        <p:sp>
          <p:nvSpPr>
            <p:cNvPr id="30" name="Freeform 30"/>
            <p:cNvSpPr/>
            <p:nvPr/>
          </p:nvSpPr>
          <p:spPr>
            <a:xfrm rot="-329896">
              <a:off x="5566936" y="96970"/>
              <a:ext cx="812671" cy="1222062"/>
            </a:xfrm>
            <a:custGeom>
              <a:avLst/>
              <a:gdLst/>
              <a:ahLst/>
              <a:cxnLst/>
              <a:rect l="l" t="t" r="r" b="b"/>
              <a:pathLst>
                <a:path w="812671" h="1222062">
                  <a:moveTo>
                    <a:pt x="0" y="0"/>
                  </a:moveTo>
                  <a:lnTo>
                    <a:pt x="812671" y="0"/>
                  </a:lnTo>
                  <a:lnTo>
                    <a:pt x="812671" y="1222062"/>
                  </a:lnTo>
                  <a:lnTo>
                    <a:pt x="0" y="1222062"/>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31" name="Freeform 31"/>
            <p:cNvSpPr/>
            <p:nvPr/>
          </p:nvSpPr>
          <p:spPr>
            <a:xfrm>
              <a:off x="6563283" y="108651"/>
              <a:ext cx="859114" cy="1249621"/>
            </a:xfrm>
            <a:custGeom>
              <a:avLst/>
              <a:gdLst/>
              <a:ahLst/>
              <a:cxnLst/>
              <a:rect l="l" t="t" r="r" b="b"/>
              <a:pathLst>
                <a:path w="859114" h="1249621">
                  <a:moveTo>
                    <a:pt x="0" y="0"/>
                  </a:moveTo>
                  <a:lnTo>
                    <a:pt x="859115" y="0"/>
                  </a:lnTo>
                  <a:lnTo>
                    <a:pt x="859115" y="1249621"/>
                  </a:lnTo>
                  <a:lnTo>
                    <a:pt x="0" y="1249621"/>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sp>
      </p:grpSp>
      <p:grpSp>
        <p:nvGrpSpPr>
          <p:cNvPr id="32" name="Group 32"/>
          <p:cNvGrpSpPr>
            <a:grpSpLocks noChangeAspect="1"/>
          </p:cNvGrpSpPr>
          <p:nvPr/>
        </p:nvGrpSpPr>
        <p:grpSpPr>
          <a:xfrm>
            <a:off x="2151863" y="5143500"/>
            <a:ext cx="2549509" cy="3175243"/>
            <a:chOff x="0" y="0"/>
            <a:chExt cx="15302103" cy="19057747"/>
          </a:xfrm>
        </p:grpSpPr>
        <p:sp>
          <p:nvSpPr>
            <p:cNvPr id="33" name="Freeform 33"/>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35"/>
              <a:stretch>
                <a:fillRect t="-1157" b="-1157"/>
              </a:stretch>
            </a:blipFill>
          </p:spPr>
        </p:sp>
        <p:sp>
          <p:nvSpPr>
            <p:cNvPr id="34" name="Freeform 34"/>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36"/>
              <a:stretch>
                <a:fillRect l="-50" r="-50"/>
              </a:stretch>
            </a:blipFill>
          </p:spPr>
        </p:sp>
      </p:grpSp>
      <p:sp>
        <p:nvSpPr>
          <p:cNvPr id="35" name="TextBox 35"/>
          <p:cNvSpPr txBox="1"/>
          <p:nvPr/>
        </p:nvSpPr>
        <p:spPr>
          <a:xfrm rot="-1005880">
            <a:off x="12520471" y="5943220"/>
            <a:ext cx="4562762" cy="2270212"/>
          </a:xfrm>
          <a:prstGeom prst="rect">
            <a:avLst/>
          </a:prstGeom>
        </p:spPr>
        <p:txBody>
          <a:bodyPr lIns="0" tIns="0" rIns="0" bIns="0" rtlCol="0" anchor="t">
            <a:spAutoFit/>
          </a:bodyPr>
          <a:lstStyle/>
          <a:p>
            <a:pPr algn="ctr">
              <a:lnSpc>
                <a:spcPts val="4545"/>
              </a:lnSpc>
            </a:pPr>
            <a:r>
              <a:rPr lang="en-US" sz="3246" dirty="0" err="1">
                <a:solidFill>
                  <a:srgbClr val="000000"/>
                </a:solidFill>
                <a:latin typeface="Schoolbell"/>
                <a:ea typeface="Schoolbell"/>
                <a:cs typeface="Schoolbell"/>
                <a:sym typeface="Schoolbell"/>
              </a:rPr>
              <a:t>Mrs</a:t>
            </a:r>
            <a:r>
              <a:rPr lang="en-US" sz="3246" dirty="0">
                <a:solidFill>
                  <a:srgbClr val="000000"/>
                </a:solidFill>
                <a:latin typeface="Schoolbell"/>
                <a:ea typeface="Schoolbell"/>
                <a:cs typeface="Schoolbell"/>
                <a:sym typeface="Schoolbell"/>
              </a:rPr>
              <a:t> </a:t>
            </a:r>
            <a:r>
              <a:rPr lang="en-US" sz="3246" dirty="0" err="1">
                <a:solidFill>
                  <a:srgbClr val="000000"/>
                </a:solidFill>
                <a:latin typeface="Schoolbell"/>
                <a:ea typeface="Schoolbell"/>
                <a:cs typeface="Schoolbell"/>
                <a:sym typeface="Schoolbell"/>
              </a:rPr>
              <a:t>Highsted</a:t>
            </a:r>
            <a:r>
              <a:rPr lang="en-US" sz="3246" dirty="0">
                <a:solidFill>
                  <a:srgbClr val="000000"/>
                </a:solidFill>
                <a:latin typeface="Schoolbell"/>
                <a:ea typeface="Schoolbell"/>
                <a:cs typeface="Schoolbell"/>
                <a:sym typeface="Schoolbell"/>
              </a:rPr>
              <a:t> models skipping with a rope better than any other staff member</a:t>
            </a:r>
          </a:p>
        </p:txBody>
      </p:sp>
      <p:sp>
        <p:nvSpPr>
          <p:cNvPr id="36" name="TextBox 36"/>
          <p:cNvSpPr txBox="1"/>
          <p:nvPr/>
        </p:nvSpPr>
        <p:spPr>
          <a:xfrm rot="410019">
            <a:off x="6651488" y="5264115"/>
            <a:ext cx="4742779" cy="3005951"/>
          </a:xfrm>
          <a:prstGeom prst="rect">
            <a:avLst/>
          </a:prstGeom>
        </p:spPr>
        <p:txBody>
          <a:bodyPr wrap="square" lIns="0" tIns="0" rIns="0" bIns="0" rtlCol="0" anchor="t">
            <a:spAutoFit/>
          </a:bodyPr>
          <a:lstStyle/>
          <a:p>
            <a:pPr algn="ctr">
              <a:lnSpc>
                <a:spcPts val="4652"/>
              </a:lnSpc>
            </a:pPr>
            <a:r>
              <a:rPr lang="en-US" sz="2800" dirty="0">
                <a:solidFill>
                  <a:srgbClr val="000000"/>
                </a:solidFill>
                <a:latin typeface="Schoolbell"/>
                <a:ea typeface="Schoolbell"/>
                <a:cs typeface="Schoolbell"/>
                <a:sym typeface="Schoolbell"/>
              </a:rPr>
              <a:t>I love cooking and have pet cats called ‘Max’ and ‘Waffles’.</a:t>
            </a:r>
          </a:p>
          <a:p>
            <a:pPr algn="ctr">
              <a:lnSpc>
                <a:spcPts val="4797"/>
              </a:lnSpc>
            </a:pPr>
            <a:r>
              <a:rPr lang="en-US" sz="2800" dirty="0">
                <a:solidFill>
                  <a:srgbClr val="000000"/>
                </a:solidFill>
                <a:latin typeface="Schoolbell"/>
                <a:ea typeface="Schoolbell"/>
                <a:cs typeface="Schoolbell"/>
                <a:sym typeface="Schoolbell"/>
              </a:rPr>
              <a:t>I’ve worked in childcare all my working life, but this is my 6</a:t>
            </a:r>
            <a:r>
              <a:rPr lang="en-US" sz="2800" baseline="30000" dirty="0">
                <a:solidFill>
                  <a:srgbClr val="000000"/>
                </a:solidFill>
                <a:latin typeface="Schoolbell"/>
                <a:ea typeface="Schoolbell"/>
                <a:cs typeface="Schoolbell"/>
                <a:sym typeface="Schoolbell"/>
              </a:rPr>
              <a:t>th</a:t>
            </a:r>
            <a:r>
              <a:rPr lang="en-US" sz="2800" dirty="0">
                <a:solidFill>
                  <a:srgbClr val="000000"/>
                </a:solidFill>
                <a:latin typeface="Schoolbell"/>
                <a:ea typeface="Schoolbell"/>
                <a:cs typeface="Schoolbell"/>
                <a:sym typeface="Schoolbell"/>
              </a:rPr>
              <a:t> year at </a:t>
            </a:r>
            <a:r>
              <a:rPr lang="en-US" sz="2800" dirty="0" err="1">
                <a:solidFill>
                  <a:srgbClr val="000000"/>
                </a:solidFill>
                <a:latin typeface="Schoolbell"/>
                <a:ea typeface="Schoolbell"/>
                <a:cs typeface="Schoolbell"/>
                <a:sym typeface="Schoolbell"/>
              </a:rPr>
              <a:t>Leverstock</a:t>
            </a:r>
            <a:r>
              <a:rPr lang="en-US" sz="2800" dirty="0">
                <a:solidFill>
                  <a:srgbClr val="000000"/>
                </a:solidFill>
                <a:latin typeface="Schoolbell"/>
                <a:ea typeface="Schoolbell"/>
                <a:cs typeface="Schoolbell"/>
                <a:sym typeface="Schoolbell"/>
              </a:rPr>
              <a:t> Green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2816226" y="-278856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a:off x="11354611" y="1112959"/>
            <a:ext cx="1550270" cy="1636169"/>
          </a:xfrm>
          <a:custGeom>
            <a:avLst/>
            <a:gdLst/>
            <a:ahLst/>
            <a:cxnLst/>
            <a:rect l="l" t="t" r="r" b="b"/>
            <a:pathLst>
              <a:path w="1550270" h="1636169">
                <a:moveTo>
                  <a:pt x="0" y="0"/>
                </a:moveTo>
                <a:lnTo>
                  <a:pt x="1550270" y="0"/>
                </a:lnTo>
                <a:lnTo>
                  <a:pt x="1550270" y="1636169"/>
                </a:lnTo>
                <a:lnTo>
                  <a:pt x="0" y="163616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2977769" y="1472140"/>
            <a:ext cx="916390" cy="1530505"/>
          </a:xfrm>
          <a:custGeom>
            <a:avLst/>
            <a:gdLst/>
            <a:ahLst/>
            <a:cxnLst/>
            <a:rect l="l" t="t" r="r" b="b"/>
            <a:pathLst>
              <a:path w="916390" h="1530505">
                <a:moveTo>
                  <a:pt x="0" y="0"/>
                </a:moveTo>
                <a:lnTo>
                  <a:pt x="916390" y="0"/>
                </a:lnTo>
                <a:lnTo>
                  <a:pt x="916390" y="1530505"/>
                </a:lnTo>
                <a:lnTo>
                  <a:pt x="0" y="153050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4313733" y="1028700"/>
            <a:ext cx="1457028" cy="1692578"/>
          </a:xfrm>
          <a:custGeom>
            <a:avLst/>
            <a:gdLst/>
            <a:ahLst/>
            <a:cxnLst/>
            <a:rect l="l" t="t" r="r" b="b"/>
            <a:pathLst>
              <a:path w="1457028" h="1692578">
                <a:moveTo>
                  <a:pt x="0" y="0"/>
                </a:moveTo>
                <a:lnTo>
                  <a:pt x="1457028" y="0"/>
                </a:lnTo>
                <a:lnTo>
                  <a:pt x="1457028" y="1692578"/>
                </a:lnTo>
                <a:lnTo>
                  <a:pt x="0" y="169257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5770761" y="1373548"/>
            <a:ext cx="1057633" cy="1636569"/>
          </a:xfrm>
          <a:custGeom>
            <a:avLst/>
            <a:gdLst/>
            <a:ahLst/>
            <a:cxnLst/>
            <a:rect l="l" t="t" r="r" b="b"/>
            <a:pathLst>
              <a:path w="1057633" h="1636569">
                <a:moveTo>
                  <a:pt x="0" y="0"/>
                </a:moveTo>
                <a:lnTo>
                  <a:pt x="1057633" y="0"/>
                </a:lnTo>
                <a:lnTo>
                  <a:pt x="1057633" y="1636569"/>
                </a:lnTo>
                <a:lnTo>
                  <a:pt x="0" y="163656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6828394" y="1373548"/>
            <a:ext cx="1118203" cy="1606037"/>
          </a:xfrm>
          <a:custGeom>
            <a:avLst/>
            <a:gdLst/>
            <a:ahLst/>
            <a:cxnLst/>
            <a:rect l="l" t="t" r="r" b="b"/>
            <a:pathLst>
              <a:path w="1118203" h="1606037">
                <a:moveTo>
                  <a:pt x="0" y="0"/>
                </a:moveTo>
                <a:lnTo>
                  <a:pt x="1118203" y="0"/>
                </a:lnTo>
                <a:lnTo>
                  <a:pt x="1118203" y="1606037"/>
                </a:lnTo>
                <a:lnTo>
                  <a:pt x="0" y="160603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8" name="Freeform 8"/>
          <p:cNvSpPr/>
          <p:nvPr/>
        </p:nvSpPr>
        <p:spPr>
          <a:xfrm rot="493615">
            <a:off x="7946597" y="1172067"/>
            <a:ext cx="1305400" cy="1670912"/>
          </a:xfrm>
          <a:custGeom>
            <a:avLst/>
            <a:gdLst/>
            <a:ahLst/>
            <a:cxnLst/>
            <a:rect l="l" t="t" r="r" b="b"/>
            <a:pathLst>
              <a:path w="1305400" h="1670912">
                <a:moveTo>
                  <a:pt x="0" y="0"/>
                </a:moveTo>
                <a:lnTo>
                  <a:pt x="1305400" y="0"/>
                </a:lnTo>
                <a:lnTo>
                  <a:pt x="1305400" y="1670912"/>
                </a:lnTo>
                <a:lnTo>
                  <a:pt x="0" y="167091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9" name="Freeform 9"/>
          <p:cNvSpPr/>
          <p:nvPr/>
        </p:nvSpPr>
        <p:spPr>
          <a:xfrm>
            <a:off x="9251997" y="1236942"/>
            <a:ext cx="1519282" cy="1849963"/>
          </a:xfrm>
          <a:custGeom>
            <a:avLst/>
            <a:gdLst/>
            <a:ahLst/>
            <a:cxnLst/>
            <a:rect l="l" t="t" r="r" b="b"/>
            <a:pathLst>
              <a:path w="1519282" h="1849963">
                <a:moveTo>
                  <a:pt x="0" y="0"/>
                </a:moveTo>
                <a:lnTo>
                  <a:pt x="1519283" y="0"/>
                </a:lnTo>
                <a:lnTo>
                  <a:pt x="1519283" y="1849963"/>
                </a:lnTo>
                <a:lnTo>
                  <a:pt x="0" y="184996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0" name="Freeform 10"/>
          <p:cNvSpPr/>
          <p:nvPr/>
        </p:nvSpPr>
        <p:spPr>
          <a:xfrm>
            <a:off x="-3360929" y="8745255"/>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11" name="Freeform 11"/>
          <p:cNvSpPr/>
          <p:nvPr/>
        </p:nvSpPr>
        <p:spPr>
          <a:xfrm>
            <a:off x="687884" y="3838095"/>
            <a:ext cx="5508506" cy="4907160"/>
          </a:xfrm>
          <a:custGeom>
            <a:avLst/>
            <a:gdLst/>
            <a:ahLst/>
            <a:cxnLst/>
            <a:rect l="l" t="t" r="r" b="b"/>
            <a:pathLst>
              <a:path w="5508506" h="4907160">
                <a:moveTo>
                  <a:pt x="0" y="0"/>
                </a:moveTo>
                <a:lnTo>
                  <a:pt x="5508506" y="0"/>
                </a:lnTo>
                <a:lnTo>
                  <a:pt x="5508506" y="4907160"/>
                </a:lnTo>
                <a:lnTo>
                  <a:pt x="0" y="4907160"/>
                </a:lnTo>
                <a:lnTo>
                  <a:pt x="0" y="0"/>
                </a:lnTo>
                <a:close/>
              </a:path>
            </a:pathLst>
          </a:custGeom>
          <a:blipFill>
            <a:blip r:embed="rId17"/>
            <a:stretch>
              <a:fillRect/>
            </a:stretch>
          </a:blipFill>
        </p:spPr>
      </p:sp>
      <p:sp>
        <p:nvSpPr>
          <p:cNvPr id="12" name="Freeform 12"/>
          <p:cNvSpPr/>
          <p:nvPr/>
        </p:nvSpPr>
        <p:spPr>
          <a:xfrm rot="-924228">
            <a:off x="12052169" y="3907518"/>
            <a:ext cx="5041981" cy="4491565"/>
          </a:xfrm>
          <a:custGeom>
            <a:avLst/>
            <a:gdLst/>
            <a:ahLst/>
            <a:cxnLst/>
            <a:rect l="l" t="t" r="r" b="b"/>
            <a:pathLst>
              <a:path w="5041981" h="4491565">
                <a:moveTo>
                  <a:pt x="0" y="0"/>
                </a:moveTo>
                <a:lnTo>
                  <a:pt x="5041981" y="0"/>
                </a:lnTo>
                <a:lnTo>
                  <a:pt x="5041981" y="4491565"/>
                </a:lnTo>
                <a:lnTo>
                  <a:pt x="0" y="4491565"/>
                </a:lnTo>
                <a:lnTo>
                  <a:pt x="0" y="0"/>
                </a:lnTo>
                <a:close/>
              </a:path>
            </a:pathLst>
          </a:custGeom>
          <a:blipFill>
            <a:blip r:embed="rId17"/>
            <a:stretch>
              <a:fillRect/>
            </a:stretch>
          </a:blipFill>
        </p:spPr>
      </p:sp>
      <p:sp>
        <p:nvSpPr>
          <p:cNvPr id="13" name="Freeform 13"/>
          <p:cNvSpPr/>
          <p:nvPr/>
        </p:nvSpPr>
        <p:spPr>
          <a:xfrm rot="364655">
            <a:off x="6327857" y="3838095"/>
            <a:ext cx="5508506" cy="4907160"/>
          </a:xfrm>
          <a:custGeom>
            <a:avLst/>
            <a:gdLst/>
            <a:ahLst/>
            <a:cxnLst/>
            <a:rect l="l" t="t" r="r" b="b"/>
            <a:pathLst>
              <a:path w="5508506" h="4907160">
                <a:moveTo>
                  <a:pt x="0" y="0"/>
                </a:moveTo>
                <a:lnTo>
                  <a:pt x="5508506" y="0"/>
                </a:lnTo>
                <a:lnTo>
                  <a:pt x="5508506" y="4907160"/>
                </a:lnTo>
                <a:lnTo>
                  <a:pt x="0" y="4907160"/>
                </a:lnTo>
                <a:lnTo>
                  <a:pt x="0" y="0"/>
                </a:lnTo>
                <a:close/>
              </a:path>
            </a:pathLst>
          </a:custGeom>
          <a:blipFill>
            <a:blip r:embed="rId17"/>
            <a:stretch>
              <a:fillRect/>
            </a:stretch>
          </a:blipFill>
        </p:spPr>
      </p:sp>
      <p:sp>
        <p:nvSpPr>
          <p:cNvPr id="14" name="Freeform 14"/>
          <p:cNvSpPr/>
          <p:nvPr/>
        </p:nvSpPr>
        <p:spPr>
          <a:xfrm rot="2036792">
            <a:off x="14370548" y="692935"/>
            <a:ext cx="2635823" cy="687510"/>
          </a:xfrm>
          <a:custGeom>
            <a:avLst/>
            <a:gdLst/>
            <a:ahLst/>
            <a:cxnLst/>
            <a:rect l="l" t="t" r="r" b="b"/>
            <a:pathLst>
              <a:path w="2635823" h="687510">
                <a:moveTo>
                  <a:pt x="0" y="0"/>
                </a:moveTo>
                <a:lnTo>
                  <a:pt x="2635822" y="0"/>
                </a:lnTo>
                <a:lnTo>
                  <a:pt x="2635822" y="687510"/>
                </a:lnTo>
                <a:lnTo>
                  <a:pt x="0" y="687510"/>
                </a:lnTo>
                <a:lnTo>
                  <a:pt x="0" y="0"/>
                </a:lnTo>
                <a:close/>
              </a:path>
            </a:pathLst>
          </a:custGeom>
          <a:blipFill>
            <a:blip r:embed="rId18"/>
            <a:stretch>
              <a:fillRect/>
            </a:stretch>
          </a:blipFill>
        </p:spPr>
      </p:sp>
      <p:sp>
        <p:nvSpPr>
          <p:cNvPr id="15" name="Freeform 15"/>
          <p:cNvSpPr/>
          <p:nvPr/>
        </p:nvSpPr>
        <p:spPr>
          <a:xfrm>
            <a:off x="2151863" y="2157986"/>
            <a:ext cx="1705542" cy="1278446"/>
          </a:xfrm>
          <a:custGeom>
            <a:avLst/>
            <a:gdLst/>
            <a:ahLst/>
            <a:cxnLst/>
            <a:rect l="l" t="t" r="r" b="b"/>
            <a:pathLst>
              <a:path w="1705542" h="1278446">
                <a:moveTo>
                  <a:pt x="0" y="0"/>
                </a:moveTo>
                <a:lnTo>
                  <a:pt x="1705541" y="0"/>
                </a:lnTo>
                <a:lnTo>
                  <a:pt x="1705541" y="1278446"/>
                </a:lnTo>
                <a:lnTo>
                  <a:pt x="0" y="127844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6" name="Freeform 16"/>
          <p:cNvSpPr/>
          <p:nvPr/>
        </p:nvSpPr>
        <p:spPr>
          <a:xfrm>
            <a:off x="15752944" y="3086905"/>
            <a:ext cx="1506356" cy="2145552"/>
          </a:xfrm>
          <a:custGeom>
            <a:avLst/>
            <a:gdLst/>
            <a:ahLst/>
            <a:cxnLst/>
            <a:rect l="l" t="t" r="r" b="b"/>
            <a:pathLst>
              <a:path w="1506356" h="2145552">
                <a:moveTo>
                  <a:pt x="0" y="0"/>
                </a:moveTo>
                <a:lnTo>
                  <a:pt x="1506356" y="0"/>
                </a:lnTo>
                <a:lnTo>
                  <a:pt x="1506356" y="2145552"/>
                </a:lnTo>
                <a:lnTo>
                  <a:pt x="0" y="2145552"/>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7" name="Freeform 17"/>
          <p:cNvSpPr/>
          <p:nvPr/>
        </p:nvSpPr>
        <p:spPr>
          <a:xfrm>
            <a:off x="638374" y="8407701"/>
            <a:ext cx="1280243" cy="1270932"/>
          </a:xfrm>
          <a:custGeom>
            <a:avLst/>
            <a:gdLst/>
            <a:ahLst/>
            <a:cxnLst/>
            <a:rect l="l" t="t" r="r" b="b"/>
            <a:pathLst>
              <a:path w="1280243" h="1270932">
                <a:moveTo>
                  <a:pt x="0" y="0"/>
                </a:moveTo>
                <a:lnTo>
                  <a:pt x="1280243" y="0"/>
                </a:lnTo>
                <a:lnTo>
                  <a:pt x="1280243" y="1270931"/>
                </a:lnTo>
                <a:lnTo>
                  <a:pt x="0" y="1270931"/>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8" name="TextBox 18"/>
          <p:cNvSpPr txBox="1"/>
          <p:nvPr/>
        </p:nvSpPr>
        <p:spPr>
          <a:xfrm rot="-1005880">
            <a:off x="13322855" y="5240144"/>
            <a:ext cx="2130497" cy="852229"/>
          </a:xfrm>
          <a:prstGeom prst="rect">
            <a:avLst/>
          </a:prstGeom>
        </p:spPr>
        <p:txBody>
          <a:bodyPr lIns="0" tIns="0" rIns="0" bIns="0" rtlCol="0" anchor="t">
            <a:spAutoFit/>
          </a:bodyPr>
          <a:lstStyle/>
          <a:p>
            <a:pPr algn="ctr">
              <a:lnSpc>
                <a:spcPts val="6900"/>
              </a:lnSpc>
            </a:pPr>
            <a:r>
              <a:rPr lang="en-US" sz="4929">
                <a:solidFill>
                  <a:srgbClr val="000000"/>
                </a:solidFill>
                <a:latin typeface="Schoolbell"/>
                <a:ea typeface="Schoolbell"/>
                <a:cs typeface="Schoolbell"/>
                <a:sym typeface="Schoolbell"/>
              </a:rPr>
              <a:t>Fun Fact</a:t>
            </a:r>
          </a:p>
        </p:txBody>
      </p:sp>
      <p:grpSp>
        <p:nvGrpSpPr>
          <p:cNvPr id="19" name="Group 19"/>
          <p:cNvGrpSpPr/>
          <p:nvPr/>
        </p:nvGrpSpPr>
        <p:grpSpPr>
          <a:xfrm>
            <a:off x="3597096" y="8988036"/>
            <a:ext cx="10297063" cy="1127471"/>
            <a:chOff x="0" y="0"/>
            <a:chExt cx="13729417" cy="1503295"/>
          </a:xfrm>
        </p:grpSpPr>
        <p:sp>
          <p:nvSpPr>
            <p:cNvPr id="20" name="Freeform 20"/>
            <p:cNvSpPr/>
            <p:nvPr/>
          </p:nvSpPr>
          <p:spPr>
            <a:xfrm>
              <a:off x="8100874" y="71801"/>
              <a:ext cx="1021856" cy="1333580"/>
            </a:xfrm>
            <a:custGeom>
              <a:avLst/>
              <a:gdLst/>
              <a:ahLst/>
              <a:cxnLst/>
              <a:rect l="l" t="t" r="r" b="b"/>
              <a:pathLst>
                <a:path w="1021856" h="1333580">
                  <a:moveTo>
                    <a:pt x="0" y="0"/>
                  </a:moveTo>
                  <a:lnTo>
                    <a:pt x="1021856" y="0"/>
                  </a:lnTo>
                  <a:lnTo>
                    <a:pt x="1021856" y="1333581"/>
                  </a:lnTo>
                  <a:lnTo>
                    <a:pt x="0" y="1333581"/>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1" name="Freeform 21"/>
            <p:cNvSpPr/>
            <p:nvPr/>
          </p:nvSpPr>
          <p:spPr>
            <a:xfrm rot="-415746">
              <a:off x="12889846" y="58259"/>
              <a:ext cx="760271" cy="1360665"/>
            </a:xfrm>
            <a:custGeom>
              <a:avLst/>
              <a:gdLst/>
              <a:ahLst/>
              <a:cxnLst/>
              <a:rect l="l" t="t" r="r" b="b"/>
              <a:pathLst>
                <a:path w="760271" h="1360665">
                  <a:moveTo>
                    <a:pt x="0" y="0"/>
                  </a:moveTo>
                  <a:lnTo>
                    <a:pt x="760271" y="0"/>
                  </a:lnTo>
                  <a:lnTo>
                    <a:pt x="760271" y="1360665"/>
                  </a:lnTo>
                  <a:lnTo>
                    <a:pt x="0" y="1360665"/>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22" name="Freeform 22"/>
            <p:cNvSpPr/>
            <p:nvPr/>
          </p:nvSpPr>
          <p:spPr>
            <a:xfrm rot="-329896">
              <a:off x="10651433" y="167888"/>
              <a:ext cx="812671" cy="1222062"/>
            </a:xfrm>
            <a:custGeom>
              <a:avLst/>
              <a:gdLst/>
              <a:ahLst/>
              <a:cxnLst/>
              <a:rect l="l" t="t" r="r" b="b"/>
              <a:pathLst>
                <a:path w="812671" h="1222062">
                  <a:moveTo>
                    <a:pt x="0" y="0"/>
                  </a:moveTo>
                  <a:lnTo>
                    <a:pt x="812671" y="0"/>
                  </a:lnTo>
                  <a:lnTo>
                    <a:pt x="812671" y="1222062"/>
                  </a:lnTo>
                  <a:lnTo>
                    <a:pt x="0" y="1222062"/>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23" name="Freeform 23"/>
            <p:cNvSpPr/>
            <p:nvPr/>
          </p:nvSpPr>
          <p:spPr>
            <a:xfrm rot="156076">
              <a:off x="11692776" y="70989"/>
              <a:ext cx="906270" cy="1335205"/>
            </a:xfrm>
            <a:custGeom>
              <a:avLst/>
              <a:gdLst/>
              <a:ahLst/>
              <a:cxnLst/>
              <a:rect l="l" t="t" r="r" b="b"/>
              <a:pathLst>
                <a:path w="906270" h="1335205">
                  <a:moveTo>
                    <a:pt x="0" y="0"/>
                  </a:moveTo>
                  <a:lnTo>
                    <a:pt x="906271" y="0"/>
                  </a:lnTo>
                  <a:lnTo>
                    <a:pt x="906271" y="1335205"/>
                  </a:lnTo>
                  <a:lnTo>
                    <a:pt x="0" y="1335205"/>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sp>
        <p:sp>
          <p:nvSpPr>
            <p:cNvPr id="24" name="Freeform 24"/>
            <p:cNvSpPr/>
            <p:nvPr/>
          </p:nvSpPr>
          <p:spPr>
            <a:xfrm rot="493615">
              <a:off x="9312569" y="67260"/>
              <a:ext cx="1035387" cy="1325296"/>
            </a:xfrm>
            <a:custGeom>
              <a:avLst/>
              <a:gdLst/>
              <a:ahLst/>
              <a:cxnLst/>
              <a:rect l="l" t="t" r="r" b="b"/>
              <a:pathLst>
                <a:path w="1035387" h="1325296">
                  <a:moveTo>
                    <a:pt x="0" y="0"/>
                  </a:moveTo>
                  <a:lnTo>
                    <a:pt x="1035387" y="0"/>
                  </a:lnTo>
                  <a:lnTo>
                    <a:pt x="1035387" y="1325295"/>
                  </a:lnTo>
                  <a:lnTo>
                    <a:pt x="0" y="132529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5" name="Freeform 25"/>
            <p:cNvSpPr/>
            <p:nvPr/>
          </p:nvSpPr>
          <p:spPr>
            <a:xfrm>
              <a:off x="0" y="126235"/>
              <a:ext cx="1021856" cy="1333580"/>
            </a:xfrm>
            <a:custGeom>
              <a:avLst/>
              <a:gdLst/>
              <a:ahLst/>
              <a:cxnLst/>
              <a:rect l="l" t="t" r="r" b="b"/>
              <a:pathLst>
                <a:path w="1021856" h="1333580">
                  <a:moveTo>
                    <a:pt x="0" y="0"/>
                  </a:moveTo>
                  <a:lnTo>
                    <a:pt x="1021856" y="0"/>
                  </a:lnTo>
                  <a:lnTo>
                    <a:pt x="1021856" y="1333580"/>
                  </a:lnTo>
                  <a:lnTo>
                    <a:pt x="0" y="1333580"/>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6" name="Freeform 26"/>
            <p:cNvSpPr/>
            <p:nvPr/>
          </p:nvSpPr>
          <p:spPr>
            <a:xfrm rot="-415746">
              <a:off x="4505588" y="101739"/>
              <a:ext cx="760271" cy="1360665"/>
            </a:xfrm>
            <a:custGeom>
              <a:avLst/>
              <a:gdLst/>
              <a:ahLst/>
              <a:cxnLst/>
              <a:rect l="l" t="t" r="r" b="b"/>
              <a:pathLst>
                <a:path w="760271" h="1360665">
                  <a:moveTo>
                    <a:pt x="0" y="0"/>
                  </a:moveTo>
                  <a:lnTo>
                    <a:pt x="760271" y="0"/>
                  </a:lnTo>
                  <a:lnTo>
                    <a:pt x="760271" y="1360665"/>
                  </a:lnTo>
                  <a:lnTo>
                    <a:pt x="0" y="1360665"/>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27" name="Freeform 27"/>
            <p:cNvSpPr/>
            <p:nvPr/>
          </p:nvSpPr>
          <p:spPr>
            <a:xfrm rot="-329896">
              <a:off x="2295660" y="162357"/>
              <a:ext cx="812671" cy="1222062"/>
            </a:xfrm>
            <a:custGeom>
              <a:avLst/>
              <a:gdLst/>
              <a:ahLst/>
              <a:cxnLst/>
              <a:rect l="l" t="t" r="r" b="b"/>
              <a:pathLst>
                <a:path w="812671" h="1222062">
                  <a:moveTo>
                    <a:pt x="0" y="0"/>
                  </a:moveTo>
                  <a:lnTo>
                    <a:pt x="812671" y="0"/>
                  </a:lnTo>
                  <a:lnTo>
                    <a:pt x="812671" y="1222061"/>
                  </a:lnTo>
                  <a:lnTo>
                    <a:pt x="0" y="1222061"/>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28" name="Freeform 28"/>
            <p:cNvSpPr/>
            <p:nvPr/>
          </p:nvSpPr>
          <p:spPr>
            <a:xfrm rot="493615">
              <a:off x="1118240" y="110740"/>
              <a:ext cx="1035387" cy="1325296"/>
            </a:xfrm>
            <a:custGeom>
              <a:avLst/>
              <a:gdLst/>
              <a:ahLst/>
              <a:cxnLst/>
              <a:rect l="l" t="t" r="r" b="b"/>
              <a:pathLst>
                <a:path w="1035387" h="1325296">
                  <a:moveTo>
                    <a:pt x="0" y="0"/>
                  </a:moveTo>
                  <a:lnTo>
                    <a:pt x="1035387" y="0"/>
                  </a:lnTo>
                  <a:lnTo>
                    <a:pt x="1035387" y="1325295"/>
                  </a:lnTo>
                  <a:lnTo>
                    <a:pt x="0" y="132529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9" name="Freeform 29"/>
            <p:cNvSpPr/>
            <p:nvPr/>
          </p:nvSpPr>
          <p:spPr>
            <a:xfrm rot="156076">
              <a:off x="3361132" y="128529"/>
              <a:ext cx="906270" cy="1335205"/>
            </a:xfrm>
            <a:custGeom>
              <a:avLst/>
              <a:gdLst/>
              <a:ahLst/>
              <a:cxnLst/>
              <a:rect l="l" t="t" r="r" b="b"/>
              <a:pathLst>
                <a:path w="906270" h="1335205">
                  <a:moveTo>
                    <a:pt x="0" y="0"/>
                  </a:moveTo>
                  <a:lnTo>
                    <a:pt x="906270" y="0"/>
                  </a:lnTo>
                  <a:lnTo>
                    <a:pt x="906270" y="1335204"/>
                  </a:lnTo>
                  <a:lnTo>
                    <a:pt x="0" y="1335204"/>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sp>
        <p:sp>
          <p:nvSpPr>
            <p:cNvPr id="30" name="Freeform 30"/>
            <p:cNvSpPr/>
            <p:nvPr/>
          </p:nvSpPr>
          <p:spPr>
            <a:xfrm rot="-329896">
              <a:off x="5566936" y="96970"/>
              <a:ext cx="812671" cy="1222062"/>
            </a:xfrm>
            <a:custGeom>
              <a:avLst/>
              <a:gdLst/>
              <a:ahLst/>
              <a:cxnLst/>
              <a:rect l="l" t="t" r="r" b="b"/>
              <a:pathLst>
                <a:path w="812671" h="1222062">
                  <a:moveTo>
                    <a:pt x="0" y="0"/>
                  </a:moveTo>
                  <a:lnTo>
                    <a:pt x="812671" y="0"/>
                  </a:lnTo>
                  <a:lnTo>
                    <a:pt x="812671" y="1222062"/>
                  </a:lnTo>
                  <a:lnTo>
                    <a:pt x="0" y="1222062"/>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31" name="Freeform 31"/>
            <p:cNvSpPr/>
            <p:nvPr/>
          </p:nvSpPr>
          <p:spPr>
            <a:xfrm>
              <a:off x="6563283" y="108651"/>
              <a:ext cx="859114" cy="1249621"/>
            </a:xfrm>
            <a:custGeom>
              <a:avLst/>
              <a:gdLst/>
              <a:ahLst/>
              <a:cxnLst/>
              <a:rect l="l" t="t" r="r" b="b"/>
              <a:pathLst>
                <a:path w="859114" h="1249621">
                  <a:moveTo>
                    <a:pt x="0" y="0"/>
                  </a:moveTo>
                  <a:lnTo>
                    <a:pt x="859115" y="0"/>
                  </a:lnTo>
                  <a:lnTo>
                    <a:pt x="859115" y="1249621"/>
                  </a:lnTo>
                  <a:lnTo>
                    <a:pt x="0" y="1249621"/>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sp>
      </p:grpSp>
      <p:sp>
        <p:nvSpPr>
          <p:cNvPr id="35" name="TextBox 35"/>
          <p:cNvSpPr txBox="1"/>
          <p:nvPr/>
        </p:nvSpPr>
        <p:spPr>
          <a:xfrm rot="-1005880">
            <a:off x="12520471" y="5933847"/>
            <a:ext cx="4562762" cy="2288960"/>
          </a:xfrm>
          <a:prstGeom prst="rect">
            <a:avLst/>
          </a:prstGeom>
        </p:spPr>
        <p:txBody>
          <a:bodyPr lIns="0" tIns="0" rIns="0" bIns="0" rtlCol="0" anchor="t">
            <a:spAutoFit/>
          </a:bodyPr>
          <a:lstStyle/>
          <a:p>
            <a:pPr algn="ctr">
              <a:lnSpc>
                <a:spcPts val="4545"/>
              </a:lnSpc>
            </a:pPr>
            <a:r>
              <a:rPr lang="en-US" sz="3246" dirty="0">
                <a:solidFill>
                  <a:srgbClr val="000000"/>
                </a:solidFill>
                <a:latin typeface="Schoolbell"/>
                <a:ea typeface="Schoolbell"/>
                <a:cs typeface="Schoolbell"/>
                <a:sym typeface="Schoolbell"/>
              </a:rPr>
              <a:t>Miss Morley is not very good with body fluids, but is great at hosting a tea party in the roleplay!</a:t>
            </a:r>
          </a:p>
        </p:txBody>
      </p:sp>
      <p:sp>
        <p:nvSpPr>
          <p:cNvPr id="36" name="TextBox 36"/>
          <p:cNvSpPr txBox="1"/>
          <p:nvPr/>
        </p:nvSpPr>
        <p:spPr>
          <a:xfrm rot="410019">
            <a:off x="6655263" y="5009849"/>
            <a:ext cx="4762754" cy="3021340"/>
          </a:xfrm>
          <a:prstGeom prst="rect">
            <a:avLst/>
          </a:prstGeom>
        </p:spPr>
        <p:txBody>
          <a:bodyPr wrap="square" lIns="0" tIns="0" rIns="0" bIns="0" rtlCol="0" anchor="t">
            <a:spAutoFit/>
          </a:bodyPr>
          <a:lstStyle/>
          <a:p>
            <a:pPr algn="ctr">
              <a:lnSpc>
                <a:spcPts val="4652"/>
              </a:lnSpc>
            </a:pPr>
            <a:r>
              <a:rPr lang="en-US" sz="3200" dirty="0">
                <a:solidFill>
                  <a:srgbClr val="000000"/>
                </a:solidFill>
                <a:latin typeface="Schoolbell"/>
                <a:ea typeface="Schoolbell"/>
                <a:cs typeface="Schoolbell"/>
                <a:sym typeface="Schoolbell"/>
              </a:rPr>
              <a:t>I like dark chocolate and spending time with my family.</a:t>
            </a:r>
          </a:p>
          <a:p>
            <a:pPr algn="ctr">
              <a:lnSpc>
                <a:spcPts val="4797"/>
              </a:lnSpc>
            </a:pPr>
            <a:r>
              <a:rPr lang="en-US" sz="3200" dirty="0">
                <a:solidFill>
                  <a:srgbClr val="000000"/>
                </a:solidFill>
                <a:latin typeface="Schoolbell"/>
                <a:ea typeface="Schoolbell"/>
                <a:cs typeface="Schoolbell"/>
                <a:sym typeface="Schoolbell"/>
              </a:rPr>
              <a:t>I’ve worked in Nurseries for 7yrs prior, but this is my 6th at </a:t>
            </a:r>
            <a:r>
              <a:rPr lang="en-US" sz="3200" dirty="0" err="1">
                <a:solidFill>
                  <a:srgbClr val="000000"/>
                </a:solidFill>
                <a:latin typeface="Schoolbell"/>
                <a:ea typeface="Schoolbell"/>
                <a:cs typeface="Schoolbell"/>
                <a:sym typeface="Schoolbell"/>
              </a:rPr>
              <a:t>Leverstock</a:t>
            </a:r>
            <a:r>
              <a:rPr lang="en-US" sz="3200" dirty="0">
                <a:solidFill>
                  <a:srgbClr val="000000"/>
                </a:solidFill>
                <a:latin typeface="Schoolbell"/>
                <a:ea typeface="Schoolbell"/>
                <a:cs typeface="Schoolbell"/>
                <a:sym typeface="Schoolbell"/>
              </a:rPr>
              <a:t> Green</a:t>
            </a:r>
          </a:p>
        </p:txBody>
      </p:sp>
      <p:grpSp>
        <p:nvGrpSpPr>
          <p:cNvPr id="37" name="Group 18">
            <a:extLst>
              <a:ext uri="{FF2B5EF4-FFF2-40B4-BE49-F238E27FC236}">
                <a16:creationId xmlns:a16="http://schemas.microsoft.com/office/drawing/2014/main" id="{6CB3F362-7BC7-446E-905E-3B2978399D45}"/>
              </a:ext>
            </a:extLst>
          </p:cNvPr>
          <p:cNvGrpSpPr>
            <a:grpSpLocks noChangeAspect="1"/>
          </p:cNvGrpSpPr>
          <p:nvPr/>
        </p:nvGrpSpPr>
        <p:grpSpPr>
          <a:xfrm>
            <a:off x="2179722" y="5209788"/>
            <a:ext cx="2573276" cy="3204844"/>
            <a:chOff x="0" y="0"/>
            <a:chExt cx="15302103" cy="19057747"/>
          </a:xfrm>
        </p:grpSpPr>
        <p:sp>
          <p:nvSpPr>
            <p:cNvPr id="38" name="Freeform 19">
              <a:extLst>
                <a:ext uri="{FF2B5EF4-FFF2-40B4-BE49-F238E27FC236}">
                  <a16:creationId xmlns:a16="http://schemas.microsoft.com/office/drawing/2014/main" id="{D43A2C84-C11D-4339-B692-F7BFB8DF6C16}"/>
                </a:ext>
              </a:extLst>
            </p:cNvPr>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35"/>
              <a:stretch>
                <a:fillRect l="-4429" r="-4429"/>
              </a:stretch>
            </a:blipFill>
          </p:spPr>
        </p:sp>
        <p:sp>
          <p:nvSpPr>
            <p:cNvPr id="39" name="Freeform 20">
              <a:extLst>
                <a:ext uri="{FF2B5EF4-FFF2-40B4-BE49-F238E27FC236}">
                  <a16:creationId xmlns:a16="http://schemas.microsoft.com/office/drawing/2014/main" id="{B8C1DB33-59DB-47AC-9CAC-3EBFE87F598E}"/>
                </a:ext>
              </a:extLst>
            </p:cNvPr>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36"/>
              <a:stretch>
                <a:fillRect l="-50" r="-50"/>
              </a:stretch>
            </a:blipFill>
          </p:spPr>
        </p:sp>
      </p:grpSp>
    </p:spTree>
    <p:extLst>
      <p:ext uri="{BB962C8B-B14F-4D97-AF65-F5344CB8AC3E}">
        <p14:creationId xmlns:p14="http://schemas.microsoft.com/office/powerpoint/2010/main" val="2254805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464883" y="8014557"/>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rot="-5400000">
            <a:off x="-9397644"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3"/>
            <a:stretch>
              <a:fillRect/>
            </a:stretch>
          </a:blipFill>
        </p:spPr>
      </p:sp>
      <p:sp>
        <p:nvSpPr>
          <p:cNvPr id="4" name="Freeform 4"/>
          <p:cNvSpPr/>
          <p:nvPr/>
        </p:nvSpPr>
        <p:spPr>
          <a:xfrm rot="-5400000">
            <a:off x="-9897372"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3"/>
            <a:stretch>
              <a:fillRect/>
            </a:stretch>
          </a:blipFill>
        </p:spPr>
      </p:sp>
      <p:sp>
        <p:nvSpPr>
          <p:cNvPr id="5" name="Freeform 5"/>
          <p:cNvSpPr/>
          <p:nvPr/>
        </p:nvSpPr>
        <p:spPr>
          <a:xfrm>
            <a:off x="15423065" y="-5338995"/>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4"/>
            <a:stretch>
              <a:fillRect/>
            </a:stretch>
          </a:blipFill>
        </p:spPr>
      </p:sp>
      <p:sp>
        <p:nvSpPr>
          <p:cNvPr id="6" name="Freeform 6"/>
          <p:cNvSpPr/>
          <p:nvPr/>
        </p:nvSpPr>
        <p:spPr>
          <a:xfrm>
            <a:off x="-315562" y="-409317"/>
            <a:ext cx="1344262" cy="11440524"/>
          </a:xfrm>
          <a:custGeom>
            <a:avLst/>
            <a:gdLst/>
            <a:ahLst/>
            <a:cxnLst/>
            <a:rect l="l" t="t" r="r" b="b"/>
            <a:pathLst>
              <a:path w="1344262" h="11440524">
                <a:moveTo>
                  <a:pt x="0" y="0"/>
                </a:moveTo>
                <a:lnTo>
                  <a:pt x="1344262" y="0"/>
                </a:lnTo>
                <a:lnTo>
                  <a:pt x="1344262" y="11440524"/>
                </a:lnTo>
                <a:lnTo>
                  <a:pt x="0" y="11440524"/>
                </a:lnTo>
                <a:lnTo>
                  <a:pt x="0" y="0"/>
                </a:lnTo>
                <a:close/>
              </a:path>
            </a:pathLst>
          </a:custGeom>
          <a:blipFill>
            <a:blip r:embed="rId5"/>
            <a:stretch>
              <a:fillRect/>
            </a:stretch>
          </a:blipFill>
        </p:spPr>
      </p:sp>
      <p:sp>
        <p:nvSpPr>
          <p:cNvPr id="7" name="Freeform 7"/>
          <p:cNvSpPr/>
          <p:nvPr/>
        </p:nvSpPr>
        <p:spPr>
          <a:xfrm>
            <a:off x="447967" y="393234"/>
            <a:ext cx="1783745" cy="1770772"/>
          </a:xfrm>
          <a:custGeom>
            <a:avLst/>
            <a:gdLst/>
            <a:ahLst/>
            <a:cxnLst/>
            <a:rect l="l" t="t" r="r" b="b"/>
            <a:pathLst>
              <a:path w="1783745" h="1770772">
                <a:moveTo>
                  <a:pt x="0" y="0"/>
                </a:moveTo>
                <a:lnTo>
                  <a:pt x="1783744" y="0"/>
                </a:lnTo>
                <a:lnTo>
                  <a:pt x="1783744" y="1770772"/>
                </a:lnTo>
                <a:lnTo>
                  <a:pt x="0" y="177077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6714510" y="4887368"/>
            <a:ext cx="1280243" cy="1270932"/>
          </a:xfrm>
          <a:custGeom>
            <a:avLst/>
            <a:gdLst/>
            <a:ahLst/>
            <a:cxnLst/>
            <a:rect l="l" t="t" r="r" b="b"/>
            <a:pathLst>
              <a:path w="1280243" h="1270932">
                <a:moveTo>
                  <a:pt x="0" y="0"/>
                </a:moveTo>
                <a:lnTo>
                  <a:pt x="1280242" y="0"/>
                </a:lnTo>
                <a:lnTo>
                  <a:pt x="1280242" y="1270932"/>
                </a:lnTo>
                <a:lnTo>
                  <a:pt x="0" y="127093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Freeform 9"/>
          <p:cNvSpPr/>
          <p:nvPr/>
        </p:nvSpPr>
        <p:spPr>
          <a:xfrm rot="-1737412">
            <a:off x="2321187" y="6883101"/>
            <a:ext cx="2438721" cy="2731765"/>
          </a:xfrm>
          <a:custGeom>
            <a:avLst/>
            <a:gdLst/>
            <a:ahLst/>
            <a:cxnLst/>
            <a:rect l="l" t="t" r="r" b="b"/>
            <a:pathLst>
              <a:path w="2438721" h="2731765">
                <a:moveTo>
                  <a:pt x="0" y="0"/>
                </a:moveTo>
                <a:lnTo>
                  <a:pt x="2438722" y="0"/>
                </a:lnTo>
                <a:lnTo>
                  <a:pt x="2438722" y="2731765"/>
                </a:lnTo>
                <a:lnTo>
                  <a:pt x="0" y="273176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0" name="Freeform 10"/>
          <p:cNvSpPr/>
          <p:nvPr/>
        </p:nvSpPr>
        <p:spPr>
          <a:xfrm rot="438464">
            <a:off x="6766136" y="296923"/>
            <a:ext cx="1763093" cy="1860784"/>
          </a:xfrm>
          <a:custGeom>
            <a:avLst/>
            <a:gdLst/>
            <a:ahLst/>
            <a:cxnLst/>
            <a:rect l="l" t="t" r="r" b="b"/>
            <a:pathLst>
              <a:path w="1763093" h="1860784">
                <a:moveTo>
                  <a:pt x="0" y="0"/>
                </a:moveTo>
                <a:lnTo>
                  <a:pt x="1763093" y="0"/>
                </a:lnTo>
                <a:lnTo>
                  <a:pt x="1763093" y="1860784"/>
                </a:lnTo>
                <a:lnTo>
                  <a:pt x="0" y="186078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1" name="Freeform 11"/>
          <p:cNvSpPr/>
          <p:nvPr/>
        </p:nvSpPr>
        <p:spPr>
          <a:xfrm>
            <a:off x="2231711" y="315406"/>
            <a:ext cx="1587904" cy="1933520"/>
          </a:xfrm>
          <a:custGeom>
            <a:avLst/>
            <a:gdLst/>
            <a:ahLst/>
            <a:cxnLst/>
            <a:rect l="l" t="t" r="r" b="b"/>
            <a:pathLst>
              <a:path w="1587904" h="1933520">
                <a:moveTo>
                  <a:pt x="0" y="0"/>
                </a:moveTo>
                <a:lnTo>
                  <a:pt x="1587904" y="0"/>
                </a:lnTo>
                <a:lnTo>
                  <a:pt x="1587904" y="1933521"/>
                </a:lnTo>
                <a:lnTo>
                  <a:pt x="0" y="193352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2" name="Freeform 12"/>
          <p:cNvSpPr/>
          <p:nvPr/>
        </p:nvSpPr>
        <p:spPr>
          <a:xfrm rot="-415746">
            <a:off x="4051894" y="238741"/>
            <a:ext cx="1145373" cy="2049884"/>
          </a:xfrm>
          <a:custGeom>
            <a:avLst/>
            <a:gdLst/>
            <a:ahLst/>
            <a:cxnLst/>
            <a:rect l="l" t="t" r="r" b="b"/>
            <a:pathLst>
              <a:path w="1145373" h="2049884">
                <a:moveTo>
                  <a:pt x="0" y="0"/>
                </a:moveTo>
                <a:lnTo>
                  <a:pt x="1145373" y="0"/>
                </a:lnTo>
                <a:lnTo>
                  <a:pt x="1145373" y="2049884"/>
                </a:lnTo>
                <a:lnTo>
                  <a:pt x="0" y="2049884"/>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3" name="Freeform 13"/>
          <p:cNvSpPr/>
          <p:nvPr/>
        </p:nvSpPr>
        <p:spPr>
          <a:xfrm rot="-329896">
            <a:off x="5335733" y="276120"/>
            <a:ext cx="1224315" cy="1841075"/>
          </a:xfrm>
          <a:custGeom>
            <a:avLst/>
            <a:gdLst/>
            <a:ahLst/>
            <a:cxnLst/>
            <a:rect l="l" t="t" r="r" b="b"/>
            <a:pathLst>
              <a:path w="1224315" h="1841075">
                <a:moveTo>
                  <a:pt x="0" y="0"/>
                </a:moveTo>
                <a:lnTo>
                  <a:pt x="1224315" y="0"/>
                </a:lnTo>
                <a:lnTo>
                  <a:pt x="1224315" y="1841075"/>
                </a:lnTo>
                <a:lnTo>
                  <a:pt x="0" y="1841075"/>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4" name="Freeform 14"/>
          <p:cNvSpPr/>
          <p:nvPr/>
        </p:nvSpPr>
        <p:spPr>
          <a:xfrm>
            <a:off x="13145277" y="319846"/>
            <a:ext cx="1503295" cy="1830496"/>
          </a:xfrm>
          <a:custGeom>
            <a:avLst/>
            <a:gdLst/>
            <a:ahLst/>
            <a:cxnLst/>
            <a:rect l="l" t="t" r="r" b="b"/>
            <a:pathLst>
              <a:path w="1503295" h="1830496">
                <a:moveTo>
                  <a:pt x="0" y="0"/>
                </a:moveTo>
                <a:lnTo>
                  <a:pt x="1503295" y="0"/>
                </a:lnTo>
                <a:lnTo>
                  <a:pt x="1503295" y="1830497"/>
                </a:lnTo>
                <a:lnTo>
                  <a:pt x="0" y="183049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5" name="Freeform 15"/>
          <p:cNvSpPr/>
          <p:nvPr/>
        </p:nvSpPr>
        <p:spPr>
          <a:xfrm>
            <a:off x="14773542" y="296734"/>
            <a:ext cx="1097258" cy="1963772"/>
          </a:xfrm>
          <a:custGeom>
            <a:avLst/>
            <a:gdLst/>
            <a:ahLst/>
            <a:cxnLst/>
            <a:rect l="l" t="t" r="r" b="b"/>
            <a:pathLst>
              <a:path w="1097258" h="1963772">
                <a:moveTo>
                  <a:pt x="0" y="0"/>
                </a:moveTo>
                <a:lnTo>
                  <a:pt x="1097258" y="0"/>
                </a:lnTo>
                <a:lnTo>
                  <a:pt x="1097258" y="1963772"/>
                </a:lnTo>
                <a:lnTo>
                  <a:pt x="0" y="196377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6" name="Freeform 16"/>
          <p:cNvSpPr/>
          <p:nvPr/>
        </p:nvSpPr>
        <p:spPr>
          <a:xfrm>
            <a:off x="11611017" y="343946"/>
            <a:ext cx="1534260" cy="1782297"/>
          </a:xfrm>
          <a:custGeom>
            <a:avLst/>
            <a:gdLst/>
            <a:ahLst/>
            <a:cxnLst/>
            <a:rect l="l" t="t" r="r" b="b"/>
            <a:pathLst>
              <a:path w="1534260" h="1782297">
                <a:moveTo>
                  <a:pt x="0" y="0"/>
                </a:moveTo>
                <a:lnTo>
                  <a:pt x="1534260" y="0"/>
                </a:lnTo>
                <a:lnTo>
                  <a:pt x="1534260" y="1782297"/>
                </a:lnTo>
                <a:lnTo>
                  <a:pt x="0" y="1782297"/>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7" name="Freeform 17"/>
          <p:cNvSpPr/>
          <p:nvPr/>
        </p:nvSpPr>
        <p:spPr>
          <a:xfrm rot="242530">
            <a:off x="10167293" y="409769"/>
            <a:ext cx="1263505" cy="1612128"/>
          </a:xfrm>
          <a:custGeom>
            <a:avLst/>
            <a:gdLst/>
            <a:ahLst/>
            <a:cxnLst/>
            <a:rect l="l" t="t" r="r" b="b"/>
            <a:pathLst>
              <a:path w="1263505" h="1612128">
                <a:moveTo>
                  <a:pt x="0" y="0"/>
                </a:moveTo>
                <a:lnTo>
                  <a:pt x="1263505" y="0"/>
                </a:lnTo>
                <a:lnTo>
                  <a:pt x="1263505" y="1612128"/>
                </a:lnTo>
                <a:lnTo>
                  <a:pt x="0" y="1612128"/>
                </a:lnTo>
                <a:lnTo>
                  <a:pt x="0" y="0"/>
                </a:lnTo>
                <a:close/>
              </a:path>
            </a:pathLst>
          </a:custGeom>
          <a:blipFill>
            <a:blip r:embed="rId20"/>
            <a:stretch>
              <a:fillRect l="-4226" r="-4226"/>
            </a:stretch>
          </a:blipFill>
        </p:spPr>
      </p:sp>
      <p:sp>
        <p:nvSpPr>
          <p:cNvPr id="18" name="Freeform 18"/>
          <p:cNvSpPr/>
          <p:nvPr/>
        </p:nvSpPr>
        <p:spPr>
          <a:xfrm rot="156076">
            <a:off x="16038341" y="324685"/>
            <a:ext cx="1274341" cy="1877483"/>
          </a:xfrm>
          <a:custGeom>
            <a:avLst/>
            <a:gdLst/>
            <a:ahLst/>
            <a:cxnLst/>
            <a:rect l="l" t="t" r="r" b="b"/>
            <a:pathLst>
              <a:path w="1274341" h="1877483">
                <a:moveTo>
                  <a:pt x="0" y="0"/>
                </a:moveTo>
                <a:lnTo>
                  <a:pt x="1274342" y="0"/>
                </a:lnTo>
                <a:lnTo>
                  <a:pt x="1274342" y="1877483"/>
                </a:lnTo>
                <a:lnTo>
                  <a:pt x="0" y="1877483"/>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9" name="TextBox 19"/>
          <p:cNvSpPr txBox="1"/>
          <p:nvPr/>
        </p:nvSpPr>
        <p:spPr>
          <a:xfrm>
            <a:off x="6591239" y="5882564"/>
            <a:ext cx="7484715" cy="4247407"/>
          </a:xfrm>
          <a:prstGeom prst="rect">
            <a:avLst/>
          </a:prstGeom>
        </p:spPr>
        <p:txBody>
          <a:bodyPr lIns="0" tIns="0" rIns="0" bIns="0" rtlCol="0" anchor="t">
            <a:spAutoFit/>
          </a:bodyPr>
          <a:lstStyle/>
          <a:p>
            <a:pPr algn="ctr">
              <a:lnSpc>
                <a:spcPts val="4240"/>
              </a:lnSpc>
              <a:spcBef>
                <a:spcPct val="0"/>
              </a:spcBef>
            </a:pPr>
            <a:r>
              <a:rPr lang="en-US" sz="3029">
                <a:solidFill>
                  <a:srgbClr val="000000"/>
                </a:solidFill>
                <a:latin typeface="Schoolbell"/>
                <a:ea typeface="Schoolbell"/>
                <a:cs typeface="Schoolbell"/>
                <a:sym typeface="Schoolbell"/>
              </a:rPr>
              <a:t>SUMMER TERM</a:t>
            </a:r>
          </a:p>
          <a:p>
            <a:pPr algn="ctr">
              <a:lnSpc>
                <a:spcPts val="4240"/>
              </a:lnSpc>
              <a:spcBef>
                <a:spcPct val="0"/>
              </a:spcBef>
            </a:pPr>
            <a:r>
              <a:rPr lang="en-US" sz="3029">
                <a:solidFill>
                  <a:srgbClr val="000000"/>
                </a:solidFill>
                <a:latin typeface="Schoolbell"/>
                <a:ea typeface="Schoolbell"/>
                <a:cs typeface="Schoolbell"/>
                <a:sym typeface="Schoolbell"/>
              </a:rPr>
              <a:t>Start of term: 12 April 2027</a:t>
            </a:r>
          </a:p>
          <a:p>
            <a:pPr algn="ctr">
              <a:lnSpc>
                <a:spcPts val="4240"/>
              </a:lnSpc>
              <a:spcBef>
                <a:spcPct val="0"/>
              </a:spcBef>
            </a:pPr>
            <a:r>
              <a:rPr lang="en-US" sz="3029">
                <a:solidFill>
                  <a:srgbClr val="000000"/>
                </a:solidFill>
                <a:latin typeface="Schoolbell"/>
                <a:ea typeface="Schoolbell"/>
                <a:cs typeface="Schoolbell"/>
                <a:sym typeface="Schoolbell"/>
              </a:rPr>
              <a:t>May Bank Holiday: 3 May 2027</a:t>
            </a:r>
          </a:p>
          <a:p>
            <a:pPr algn="ctr">
              <a:lnSpc>
                <a:spcPts val="4240"/>
              </a:lnSpc>
              <a:spcBef>
                <a:spcPct val="0"/>
              </a:spcBef>
            </a:pPr>
            <a:r>
              <a:rPr lang="en-US" sz="3029">
                <a:solidFill>
                  <a:srgbClr val="000000"/>
                </a:solidFill>
                <a:latin typeface="Schoolbell"/>
                <a:ea typeface="Schoolbell"/>
                <a:cs typeface="Schoolbell"/>
                <a:sym typeface="Schoolbell"/>
              </a:rPr>
              <a:t>Half term holiday: 31 May 2027 – 4 June 2027</a:t>
            </a:r>
          </a:p>
          <a:p>
            <a:pPr algn="ctr">
              <a:lnSpc>
                <a:spcPts val="4240"/>
              </a:lnSpc>
              <a:spcBef>
                <a:spcPct val="0"/>
              </a:spcBef>
            </a:pPr>
            <a:r>
              <a:rPr lang="en-US" sz="3029">
                <a:solidFill>
                  <a:srgbClr val="000000"/>
                </a:solidFill>
                <a:latin typeface="Schoolbell"/>
                <a:ea typeface="Schoolbell"/>
                <a:cs typeface="Schoolbell"/>
                <a:sym typeface="Schoolbell"/>
              </a:rPr>
              <a:t>Inset day: 7 June 2027</a:t>
            </a:r>
          </a:p>
          <a:p>
            <a:pPr algn="ctr">
              <a:lnSpc>
                <a:spcPts val="4240"/>
              </a:lnSpc>
              <a:spcBef>
                <a:spcPct val="0"/>
              </a:spcBef>
            </a:pPr>
            <a:r>
              <a:rPr lang="en-US" sz="3029">
                <a:solidFill>
                  <a:srgbClr val="000000"/>
                </a:solidFill>
                <a:latin typeface="Schoolbell"/>
                <a:ea typeface="Schoolbell"/>
                <a:cs typeface="Schoolbell"/>
                <a:sym typeface="Schoolbell"/>
              </a:rPr>
              <a:t>Inset day: 21 July 2027</a:t>
            </a:r>
          </a:p>
          <a:p>
            <a:pPr algn="ctr">
              <a:lnSpc>
                <a:spcPts val="4240"/>
              </a:lnSpc>
              <a:spcBef>
                <a:spcPct val="0"/>
              </a:spcBef>
            </a:pPr>
            <a:r>
              <a:rPr lang="en-US" sz="3029">
                <a:solidFill>
                  <a:srgbClr val="000000"/>
                </a:solidFill>
                <a:latin typeface="Schoolbell"/>
                <a:ea typeface="Schoolbell"/>
                <a:cs typeface="Schoolbell"/>
                <a:sym typeface="Schoolbell"/>
              </a:rPr>
              <a:t>Occasional Day: 22 July 2027</a:t>
            </a:r>
          </a:p>
          <a:p>
            <a:pPr algn="ctr">
              <a:lnSpc>
                <a:spcPts val="4240"/>
              </a:lnSpc>
              <a:spcBef>
                <a:spcPct val="0"/>
              </a:spcBef>
            </a:pPr>
            <a:r>
              <a:rPr lang="en-US" sz="3029">
                <a:solidFill>
                  <a:srgbClr val="000000"/>
                </a:solidFill>
                <a:latin typeface="Schoolbell"/>
                <a:ea typeface="Schoolbell"/>
                <a:cs typeface="Schoolbell"/>
                <a:sym typeface="Schoolbell"/>
              </a:rPr>
              <a:t>Summer holiday: 23 July 2027 - 31 August 2027</a:t>
            </a:r>
          </a:p>
        </p:txBody>
      </p:sp>
      <p:sp>
        <p:nvSpPr>
          <p:cNvPr id="20" name="TextBox 20"/>
          <p:cNvSpPr txBox="1"/>
          <p:nvPr/>
        </p:nvSpPr>
        <p:spPr>
          <a:xfrm>
            <a:off x="2544172" y="2245902"/>
            <a:ext cx="6096241" cy="3714007"/>
          </a:xfrm>
          <a:prstGeom prst="rect">
            <a:avLst/>
          </a:prstGeom>
        </p:spPr>
        <p:txBody>
          <a:bodyPr lIns="0" tIns="0" rIns="0" bIns="0" rtlCol="0" anchor="t">
            <a:spAutoFit/>
          </a:bodyPr>
          <a:lstStyle/>
          <a:p>
            <a:pPr algn="ctr">
              <a:lnSpc>
                <a:spcPts val="4240"/>
              </a:lnSpc>
              <a:spcBef>
                <a:spcPct val="0"/>
              </a:spcBef>
            </a:pPr>
            <a:r>
              <a:rPr lang="en-US" sz="3029">
                <a:solidFill>
                  <a:srgbClr val="000000"/>
                </a:solidFill>
                <a:latin typeface="Schoolbell"/>
                <a:ea typeface="Schoolbell"/>
                <a:cs typeface="Schoolbell"/>
                <a:sym typeface="Schoolbell"/>
              </a:rPr>
              <a:t>AUTUMN TERM</a:t>
            </a:r>
          </a:p>
          <a:p>
            <a:pPr algn="ctr">
              <a:lnSpc>
                <a:spcPts val="4240"/>
              </a:lnSpc>
              <a:spcBef>
                <a:spcPct val="0"/>
              </a:spcBef>
            </a:pPr>
            <a:r>
              <a:rPr lang="en-US" sz="3029">
                <a:solidFill>
                  <a:srgbClr val="000000"/>
                </a:solidFill>
                <a:latin typeface="Schoolbell"/>
                <a:ea typeface="Schoolbell"/>
                <a:cs typeface="Schoolbell"/>
                <a:sym typeface="Schoolbell"/>
              </a:rPr>
              <a:t>Inset days: 1 &amp; 2 September 2026</a:t>
            </a:r>
          </a:p>
          <a:p>
            <a:pPr algn="ctr">
              <a:lnSpc>
                <a:spcPts val="4240"/>
              </a:lnSpc>
              <a:spcBef>
                <a:spcPct val="0"/>
              </a:spcBef>
            </a:pPr>
            <a:r>
              <a:rPr lang="en-US" sz="3029">
                <a:solidFill>
                  <a:srgbClr val="000000"/>
                </a:solidFill>
                <a:latin typeface="Schoolbell"/>
                <a:ea typeface="Schoolbell"/>
                <a:cs typeface="Schoolbell"/>
                <a:sym typeface="Schoolbell"/>
              </a:rPr>
              <a:t>Start of term: 3 September 2026</a:t>
            </a:r>
          </a:p>
          <a:p>
            <a:pPr algn="ctr">
              <a:lnSpc>
                <a:spcPts val="4240"/>
              </a:lnSpc>
              <a:spcBef>
                <a:spcPct val="0"/>
              </a:spcBef>
            </a:pPr>
            <a:r>
              <a:rPr lang="en-US" sz="3029">
                <a:solidFill>
                  <a:srgbClr val="000000"/>
                </a:solidFill>
                <a:latin typeface="Schoolbell"/>
                <a:ea typeface="Schoolbell"/>
                <a:cs typeface="Schoolbell"/>
                <a:sym typeface="Schoolbell"/>
              </a:rPr>
              <a:t>Half term holiday: 26 October 2026 - 30 October 2026</a:t>
            </a:r>
          </a:p>
          <a:p>
            <a:pPr algn="ctr">
              <a:lnSpc>
                <a:spcPts val="4240"/>
              </a:lnSpc>
              <a:spcBef>
                <a:spcPct val="0"/>
              </a:spcBef>
            </a:pPr>
            <a:r>
              <a:rPr lang="en-US" sz="3029">
                <a:solidFill>
                  <a:srgbClr val="000000"/>
                </a:solidFill>
                <a:latin typeface="Schoolbell"/>
                <a:ea typeface="Schoolbell"/>
                <a:cs typeface="Schoolbell"/>
                <a:sym typeface="Schoolbell"/>
              </a:rPr>
              <a:t>Christmas holiday: 21 December 2026 - 1 January 2027</a:t>
            </a:r>
          </a:p>
        </p:txBody>
      </p:sp>
      <p:sp>
        <p:nvSpPr>
          <p:cNvPr id="21" name="TextBox 21"/>
          <p:cNvSpPr txBox="1"/>
          <p:nvPr/>
        </p:nvSpPr>
        <p:spPr>
          <a:xfrm>
            <a:off x="11478863" y="2172969"/>
            <a:ext cx="5176356" cy="3714007"/>
          </a:xfrm>
          <a:prstGeom prst="rect">
            <a:avLst/>
          </a:prstGeom>
        </p:spPr>
        <p:txBody>
          <a:bodyPr lIns="0" tIns="0" rIns="0" bIns="0" rtlCol="0" anchor="t">
            <a:spAutoFit/>
          </a:bodyPr>
          <a:lstStyle/>
          <a:p>
            <a:pPr algn="ctr">
              <a:lnSpc>
                <a:spcPts val="4240"/>
              </a:lnSpc>
              <a:spcBef>
                <a:spcPct val="0"/>
              </a:spcBef>
            </a:pPr>
            <a:r>
              <a:rPr lang="en-US" sz="3029">
                <a:solidFill>
                  <a:srgbClr val="000000"/>
                </a:solidFill>
                <a:latin typeface="Schoolbell"/>
                <a:ea typeface="Schoolbell"/>
                <a:cs typeface="Schoolbell"/>
                <a:sym typeface="Schoolbell"/>
              </a:rPr>
              <a:t>SPRING TERM</a:t>
            </a:r>
          </a:p>
          <a:p>
            <a:pPr algn="ctr">
              <a:lnSpc>
                <a:spcPts val="4240"/>
              </a:lnSpc>
              <a:spcBef>
                <a:spcPct val="0"/>
              </a:spcBef>
            </a:pPr>
            <a:r>
              <a:rPr lang="en-US" sz="3029">
                <a:solidFill>
                  <a:srgbClr val="000000"/>
                </a:solidFill>
                <a:latin typeface="Schoolbell"/>
                <a:ea typeface="Schoolbell"/>
                <a:cs typeface="Schoolbell"/>
                <a:sym typeface="Schoolbell"/>
              </a:rPr>
              <a:t>Inset day: 4 January 2027</a:t>
            </a:r>
          </a:p>
          <a:p>
            <a:pPr algn="ctr">
              <a:lnSpc>
                <a:spcPts val="4240"/>
              </a:lnSpc>
              <a:spcBef>
                <a:spcPct val="0"/>
              </a:spcBef>
            </a:pPr>
            <a:r>
              <a:rPr lang="en-US" sz="3029">
                <a:solidFill>
                  <a:srgbClr val="000000"/>
                </a:solidFill>
                <a:latin typeface="Schoolbell"/>
                <a:ea typeface="Schoolbell"/>
                <a:cs typeface="Schoolbell"/>
                <a:sym typeface="Schoolbell"/>
              </a:rPr>
              <a:t>Start of term: 5 January 2027</a:t>
            </a:r>
          </a:p>
          <a:p>
            <a:pPr algn="ctr">
              <a:lnSpc>
                <a:spcPts val="4240"/>
              </a:lnSpc>
              <a:spcBef>
                <a:spcPct val="0"/>
              </a:spcBef>
            </a:pPr>
            <a:r>
              <a:rPr lang="en-US" sz="3029">
                <a:solidFill>
                  <a:srgbClr val="000000"/>
                </a:solidFill>
                <a:latin typeface="Schoolbell"/>
                <a:ea typeface="Schoolbell"/>
                <a:cs typeface="Schoolbell"/>
                <a:sym typeface="Schoolbell"/>
              </a:rPr>
              <a:t>Half term holiday: 15 February 2027 - 19 February 2027</a:t>
            </a:r>
          </a:p>
          <a:p>
            <a:pPr algn="ctr">
              <a:lnSpc>
                <a:spcPts val="4240"/>
              </a:lnSpc>
              <a:spcBef>
                <a:spcPct val="0"/>
              </a:spcBef>
            </a:pPr>
            <a:r>
              <a:rPr lang="en-US" sz="3029">
                <a:solidFill>
                  <a:srgbClr val="000000"/>
                </a:solidFill>
                <a:latin typeface="Schoolbell"/>
                <a:ea typeface="Schoolbell"/>
                <a:cs typeface="Schoolbell"/>
                <a:sym typeface="Schoolbell"/>
              </a:rPr>
              <a:t>Easter holiday: 26 March 2027 - 9 April 2027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464883" y="8014557"/>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rot="-5400000">
            <a:off x="-9397644"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3"/>
            <a:stretch>
              <a:fillRect/>
            </a:stretch>
          </a:blipFill>
        </p:spPr>
      </p:sp>
      <p:sp>
        <p:nvSpPr>
          <p:cNvPr id="4" name="Freeform 4"/>
          <p:cNvSpPr/>
          <p:nvPr/>
        </p:nvSpPr>
        <p:spPr>
          <a:xfrm rot="-5400000">
            <a:off x="-9897372"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3"/>
            <a:stretch>
              <a:fillRect/>
            </a:stretch>
          </a:blipFill>
        </p:spPr>
      </p:sp>
      <p:sp>
        <p:nvSpPr>
          <p:cNvPr id="5" name="Freeform 5"/>
          <p:cNvSpPr/>
          <p:nvPr/>
        </p:nvSpPr>
        <p:spPr>
          <a:xfrm>
            <a:off x="15423065" y="-5338995"/>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4"/>
            <a:stretch>
              <a:fillRect/>
            </a:stretch>
          </a:blipFill>
        </p:spPr>
      </p:sp>
      <p:sp>
        <p:nvSpPr>
          <p:cNvPr id="6" name="Freeform 6"/>
          <p:cNvSpPr/>
          <p:nvPr/>
        </p:nvSpPr>
        <p:spPr>
          <a:xfrm>
            <a:off x="-315562" y="-409317"/>
            <a:ext cx="1344262" cy="11440524"/>
          </a:xfrm>
          <a:custGeom>
            <a:avLst/>
            <a:gdLst/>
            <a:ahLst/>
            <a:cxnLst/>
            <a:rect l="l" t="t" r="r" b="b"/>
            <a:pathLst>
              <a:path w="1344262" h="11440524">
                <a:moveTo>
                  <a:pt x="0" y="0"/>
                </a:moveTo>
                <a:lnTo>
                  <a:pt x="1344262" y="0"/>
                </a:lnTo>
                <a:lnTo>
                  <a:pt x="1344262" y="11440524"/>
                </a:lnTo>
                <a:lnTo>
                  <a:pt x="0" y="11440524"/>
                </a:lnTo>
                <a:lnTo>
                  <a:pt x="0" y="0"/>
                </a:lnTo>
                <a:close/>
              </a:path>
            </a:pathLst>
          </a:custGeom>
          <a:blipFill>
            <a:blip r:embed="rId5"/>
            <a:stretch>
              <a:fillRect/>
            </a:stretch>
          </a:blipFill>
        </p:spPr>
      </p:sp>
      <p:sp>
        <p:nvSpPr>
          <p:cNvPr id="7" name="Freeform 7"/>
          <p:cNvSpPr/>
          <p:nvPr/>
        </p:nvSpPr>
        <p:spPr>
          <a:xfrm>
            <a:off x="447967" y="393234"/>
            <a:ext cx="1783745" cy="1770772"/>
          </a:xfrm>
          <a:custGeom>
            <a:avLst/>
            <a:gdLst/>
            <a:ahLst/>
            <a:cxnLst/>
            <a:rect l="l" t="t" r="r" b="b"/>
            <a:pathLst>
              <a:path w="1783745" h="1770772">
                <a:moveTo>
                  <a:pt x="0" y="0"/>
                </a:moveTo>
                <a:lnTo>
                  <a:pt x="1783744" y="0"/>
                </a:lnTo>
                <a:lnTo>
                  <a:pt x="1783744" y="1770772"/>
                </a:lnTo>
                <a:lnTo>
                  <a:pt x="0" y="177077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6714510" y="4887368"/>
            <a:ext cx="1280243" cy="1270932"/>
          </a:xfrm>
          <a:custGeom>
            <a:avLst/>
            <a:gdLst/>
            <a:ahLst/>
            <a:cxnLst/>
            <a:rect l="l" t="t" r="r" b="b"/>
            <a:pathLst>
              <a:path w="1280243" h="1270932">
                <a:moveTo>
                  <a:pt x="0" y="0"/>
                </a:moveTo>
                <a:lnTo>
                  <a:pt x="1280242" y="0"/>
                </a:lnTo>
                <a:lnTo>
                  <a:pt x="1280242" y="1270932"/>
                </a:lnTo>
                <a:lnTo>
                  <a:pt x="0" y="127093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Freeform 9"/>
          <p:cNvSpPr/>
          <p:nvPr/>
        </p:nvSpPr>
        <p:spPr>
          <a:xfrm rot="-1737412">
            <a:off x="708547" y="7135636"/>
            <a:ext cx="2438721" cy="2731765"/>
          </a:xfrm>
          <a:custGeom>
            <a:avLst/>
            <a:gdLst/>
            <a:ahLst/>
            <a:cxnLst/>
            <a:rect l="l" t="t" r="r" b="b"/>
            <a:pathLst>
              <a:path w="2438721" h="2731765">
                <a:moveTo>
                  <a:pt x="0" y="0"/>
                </a:moveTo>
                <a:lnTo>
                  <a:pt x="2438722" y="0"/>
                </a:lnTo>
                <a:lnTo>
                  <a:pt x="2438722" y="2731766"/>
                </a:lnTo>
                <a:lnTo>
                  <a:pt x="0" y="273176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0" name="TextBox 10"/>
          <p:cNvSpPr txBox="1"/>
          <p:nvPr/>
        </p:nvSpPr>
        <p:spPr>
          <a:xfrm>
            <a:off x="3656124" y="2063393"/>
            <a:ext cx="13518855" cy="10534807"/>
          </a:xfrm>
          <a:prstGeom prst="rect">
            <a:avLst/>
          </a:prstGeom>
        </p:spPr>
        <p:txBody>
          <a:bodyPr lIns="0" tIns="0" rIns="0" bIns="0" rtlCol="0" anchor="t">
            <a:spAutoFit/>
          </a:bodyPr>
          <a:lstStyle/>
          <a:p>
            <a:pPr algn="l">
              <a:lnSpc>
                <a:spcPts val="6760"/>
              </a:lnSpc>
            </a:pPr>
            <a:r>
              <a:rPr lang="en-US" sz="4829" dirty="0">
                <a:solidFill>
                  <a:srgbClr val="000000"/>
                </a:solidFill>
                <a:latin typeface="Schoolbell"/>
                <a:ea typeface="Schoolbell"/>
                <a:cs typeface="Schoolbell"/>
                <a:sym typeface="Schoolbell"/>
              </a:rPr>
              <a:t>Whole School:</a:t>
            </a:r>
          </a:p>
          <a:p>
            <a:pPr algn="l">
              <a:lnSpc>
                <a:spcPts val="6760"/>
              </a:lnSpc>
            </a:pPr>
            <a:endParaRPr lang="en-US" sz="4829" dirty="0">
              <a:solidFill>
                <a:srgbClr val="000000"/>
              </a:solidFill>
              <a:latin typeface="Schoolbell"/>
              <a:ea typeface="Schoolbell"/>
              <a:cs typeface="Schoolbell"/>
              <a:sym typeface="Schoolbell"/>
            </a:endParaRPr>
          </a:p>
          <a:p>
            <a:pPr algn="l">
              <a:lnSpc>
                <a:spcPts val="5360"/>
              </a:lnSpc>
            </a:pPr>
            <a:r>
              <a:rPr lang="en-US" sz="3829" dirty="0">
                <a:solidFill>
                  <a:srgbClr val="000000"/>
                </a:solidFill>
                <a:latin typeface="Schoolbell"/>
                <a:ea typeface="Schoolbell"/>
                <a:cs typeface="Schoolbell"/>
                <a:sym typeface="Schoolbell"/>
              </a:rPr>
              <a:t>2/10 Harvest Festival 10am</a:t>
            </a:r>
          </a:p>
          <a:p>
            <a:pPr algn="l">
              <a:lnSpc>
                <a:spcPts val="5360"/>
              </a:lnSpc>
            </a:pPr>
            <a:r>
              <a:rPr lang="en-US" sz="3829" dirty="0">
                <a:solidFill>
                  <a:srgbClr val="000000"/>
                </a:solidFill>
                <a:latin typeface="Schoolbell"/>
                <a:ea typeface="Schoolbell"/>
                <a:cs typeface="Schoolbell"/>
                <a:sym typeface="Schoolbell"/>
              </a:rPr>
              <a:t>16-20/11 Anti-Bullying Week</a:t>
            </a:r>
          </a:p>
          <a:p>
            <a:pPr algn="l">
              <a:lnSpc>
                <a:spcPts val="5360"/>
              </a:lnSpc>
            </a:pPr>
            <a:r>
              <a:rPr lang="en-US" sz="3829" dirty="0">
                <a:solidFill>
                  <a:srgbClr val="000000"/>
                </a:solidFill>
                <a:latin typeface="Schoolbell"/>
                <a:ea typeface="Schoolbell"/>
                <a:cs typeface="Schoolbell"/>
                <a:sym typeface="Schoolbell"/>
              </a:rPr>
              <a:t>26/11 Open Book Afternoon/PTA Pantomime</a:t>
            </a:r>
          </a:p>
          <a:p>
            <a:pPr algn="l">
              <a:lnSpc>
                <a:spcPts val="5360"/>
              </a:lnSpc>
            </a:pPr>
            <a:r>
              <a:rPr lang="en-US" sz="3829" dirty="0">
                <a:solidFill>
                  <a:srgbClr val="000000"/>
                </a:solidFill>
                <a:latin typeface="Schoolbell"/>
                <a:ea typeface="Schoolbell"/>
                <a:cs typeface="Schoolbell"/>
                <a:sym typeface="Schoolbell"/>
              </a:rPr>
              <a:t>7-11/12 Enterprise Week</a:t>
            </a:r>
          </a:p>
          <a:p>
            <a:pPr algn="l">
              <a:lnSpc>
                <a:spcPts val="5360"/>
              </a:lnSpc>
            </a:pPr>
            <a:r>
              <a:rPr lang="en-US" sz="3829" dirty="0">
                <a:solidFill>
                  <a:srgbClr val="000000"/>
                </a:solidFill>
                <a:latin typeface="Schoolbell"/>
                <a:ea typeface="Schoolbell"/>
                <a:cs typeface="Schoolbell"/>
                <a:sym typeface="Schoolbell"/>
              </a:rPr>
              <a:t>18/12 Christmas Church Service 10am </a:t>
            </a:r>
          </a:p>
          <a:p>
            <a:pPr algn="l">
              <a:lnSpc>
                <a:spcPts val="5360"/>
              </a:lnSpc>
            </a:pPr>
            <a:r>
              <a:rPr lang="en-US" sz="3829" dirty="0">
                <a:solidFill>
                  <a:srgbClr val="000000"/>
                </a:solidFill>
                <a:latin typeface="Schoolbell"/>
                <a:ea typeface="Schoolbell"/>
                <a:cs typeface="Schoolbell"/>
                <a:sym typeface="Schoolbell"/>
              </a:rPr>
              <a:t>Break up 1:30pm</a:t>
            </a:r>
          </a:p>
          <a:p>
            <a:pPr algn="l">
              <a:lnSpc>
                <a:spcPts val="5360"/>
              </a:lnSpc>
            </a:pPr>
            <a:endParaRPr lang="en-US" sz="3829" dirty="0">
              <a:solidFill>
                <a:srgbClr val="000000"/>
              </a:solidFill>
              <a:latin typeface="Schoolbell"/>
              <a:ea typeface="Schoolbell"/>
              <a:cs typeface="Schoolbell"/>
              <a:sym typeface="Schoolbell"/>
            </a:endParaRPr>
          </a:p>
          <a:p>
            <a:pPr algn="l">
              <a:lnSpc>
                <a:spcPts val="5920"/>
              </a:lnSpc>
            </a:pPr>
            <a:endParaRPr lang="en-US" sz="3829" dirty="0">
              <a:solidFill>
                <a:srgbClr val="000000"/>
              </a:solidFill>
              <a:latin typeface="Schoolbell"/>
              <a:ea typeface="Schoolbell"/>
              <a:cs typeface="Schoolbell"/>
              <a:sym typeface="Schoolbell"/>
            </a:endParaRPr>
          </a:p>
          <a:p>
            <a:pPr algn="l">
              <a:lnSpc>
                <a:spcPts val="5920"/>
              </a:lnSpc>
            </a:pPr>
            <a:endParaRPr lang="en-US" sz="3829" dirty="0">
              <a:solidFill>
                <a:srgbClr val="000000"/>
              </a:solidFill>
              <a:latin typeface="Schoolbell"/>
              <a:ea typeface="Schoolbell"/>
              <a:cs typeface="Schoolbell"/>
              <a:sym typeface="Schoolbell"/>
            </a:endParaRPr>
          </a:p>
          <a:p>
            <a:pPr algn="l">
              <a:lnSpc>
                <a:spcPts val="5920"/>
              </a:lnSpc>
            </a:pPr>
            <a:endParaRPr lang="en-US" sz="3829" dirty="0">
              <a:solidFill>
                <a:srgbClr val="000000"/>
              </a:solidFill>
              <a:latin typeface="Schoolbell"/>
              <a:ea typeface="Schoolbell"/>
              <a:cs typeface="Schoolbell"/>
              <a:sym typeface="Schoolbell"/>
            </a:endParaRPr>
          </a:p>
          <a:p>
            <a:pPr algn="l">
              <a:lnSpc>
                <a:spcPts val="6760"/>
              </a:lnSpc>
            </a:pPr>
            <a:endParaRPr lang="en-US" sz="3829" dirty="0">
              <a:solidFill>
                <a:srgbClr val="000000"/>
              </a:solidFill>
              <a:latin typeface="Schoolbell"/>
              <a:ea typeface="Schoolbell"/>
              <a:cs typeface="Schoolbell"/>
              <a:sym typeface="Schoolbell"/>
            </a:endParaRPr>
          </a:p>
          <a:p>
            <a:pPr algn="l">
              <a:lnSpc>
                <a:spcPts val="6760"/>
              </a:lnSpc>
            </a:pPr>
            <a:endParaRPr lang="en-US" sz="3829" dirty="0">
              <a:solidFill>
                <a:srgbClr val="000000"/>
              </a:solidFill>
              <a:latin typeface="Schoolbell"/>
              <a:ea typeface="Schoolbell"/>
              <a:cs typeface="Schoolbell"/>
              <a:sym typeface="Schoolbell"/>
            </a:endParaRPr>
          </a:p>
        </p:txBody>
      </p:sp>
      <p:grpSp>
        <p:nvGrpSpPr>
          <p:cNvPr id="11" name="Group 11"/>
          <p:cNvGrpSpPr/>
          <p:nvPr/>
        </p:nvGrpSpPr>
        <p:grpSpPr>
          <a:xfrm>
            <a:off x="12569680" y="363328"/>
            <a:ext cx="5204799" cy="1411242"/>
            <a:chOff x="0" y="0"/>
            <a:chExt cx="6939732" cy="1881656"/>
          </a:xfrm>
        </p:grpSpPr>
        <p:sp>
          <p:nvSpPr>
            <p:cNvPr id="12" name="Freeform 12"/>
            <p:cNvSpPr/>
            <p:nvPr/>
          </p:nvSpPr>
          <p:spPr>
            <a:xfrm>
              <a:off x="2906396" y="22146"/>
              <a:ext cx="1440434" cy="1753953"/>
            </a:xfrm>
            <a:custGeom>
              <a:avLst/>
              <a:gdLst/>
              <a:ahLst/>
              <a:cxnLst/>
              <a:rect l="l" t="t" r="r" b="b"/>
              <a:pathLst>
                <a:path w="1440434" h="1753953">
                  <a:moveTo>
                    <a:pt x="0" y="0"/>
                  </a:moveTo>
                  <a:lnTo>
                    <a:pt x="1440433" y="0"/>
                  </a:lnTo>
                  <a:lnTo>
                    <a:pt x="1440433" y="1753953"/>
                  </a:lnTo>
                  <a:lnTo>
                    <a:pt x="0" y="175395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3" name="Freeform 13"/>
            <p:cNvSpPr/>
            <p:nvPr/>
          </p:nvSpPr>
          <p:spPr>
            <a:xfrm>
              <a:off x="4466573" y="0"/>
              <a:ext cx="1051375" cy="1881656"/>
            </a:xfrm>
            <a:custGeom>
              <a:avLst/>
              <a:gdLst/>
              <a:ahLst/>
              <a:cxnLst/>
              <a:rect l="l" t="t" r="r" b="b"/>
              <a:pathLst>
                <a:path w="1051375" h="1881656">
                  <a:moveTo>
                    <a:pt x="0" y="0"/>
                  </a:moveTo>
                  <a:lnTo>
                    <a:pt x="1051375" y="0"/>
                  </a:lnTo>
                  <a:lnTo>
                    <a:pt x="1051375" y="1881656"/>
                  </a:lnTo>
                  <a:lnTo>
                    <a:pt x="0" y="188165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4" name="Freeform 14"/>
            <p:cNvSpPr/>
            <p:nvPr/>
          </p:nvSpPr>
          <p:spPr>
            <a:xfrm>
              <a:off x="1436292" y="45238"/>
              <a:ext cx="1470104" cy="1707768"/>
            </a:xfrm>
            <a:custGeom>
              <a:avLst/>
              <a:gdLst/>
              <a:ahLst/>
              <a:cxnLst/>
              <a:rect l="l" t="t" r="r" b="b"/>
              <a:pathLst>
                <a:path w="1470104" h="1707768">
                  <a:moveTo>
                    <a:pt x="0" y="0"/>
                  </a:moveTo>
                  <a:lnTo>
                    <a:pt x="1470104" y="0"/>
                  </a:lnTo>
                  <a:lnTo>
                    <a:pt x="1470104" y="1707768"/>
                  </a:lnTo>
                  <a:lnTo>
                    <a:pt x="0" y="170776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5" name="Freeform 15"/>
            <p:cNvSpPr/>
            <p:nvPr/>
          </p:nvSpPr>
          <p:spPr>
            <a:xfrm rot="242530">
              <a:off x="52938" y="108309"/>
              <a:ext cx="1210671" cy="1544715"/>
            </a:xfrm>
            <a:custGeom>
              <a:avLst/>
              <a:gdLst/>
              <a:ahLst/>
              <a:cxnLst/>
              <a:rect l="l" t="t" r="r" b="b"/>
              <a:pathLst>
                <a:path w="1210671" h="1544715">
                  <a:moveTo>
                    <a:pt x="0" y="0"/>
                  </a:moveTo>
                  <a:lnTo>
                    <a:pt x="1210671" y="0"/>
                  </a:lnTo>
                  <a:lnTo>
                    <a:pt x="1210671" y="1544715"/>
                  </a:lnTo>
                  <a:lnTo>
                    <a:pt x="0" y="1544715"/>
                  </a:lnTo>
                  <a:lnTo>
                    <a:pt x="0" y="0"/>
                  </a:lnTo>
                  <a:close/>
                </a:path>
              </a:pathLst>
            </a:custGeom>
            <a:blipFill>
              <a:blip r:embed="rId16"/>
              <a:stretch>
                <a:fillRect l="-4226" r="-4226"/>
              </a:stretch>
            </a:blipFill>
          </p:spPr>
        </p:sp>
        <p:sp>
          <p:nvSpPr>
            <p:cNvPr id="16" name="Freeform 16"/>
            <p:cNvSpPr/>
            <p:nvPr/>
          </p:nvSpPr>
          <p:spPr>
            <a:xfrm rot="156076">
              <a:off x="5678484" y="26782"/>
              <a:ext cx="1221054" cy="1798974"/>
            </a:xfrm>
            <a:custGeom>
              <a:avLst/>
              <a:gdLst/>
              <a:ahLst/>
              <a:cxnLst/>
              <a:rect l="l" t="t" r="r" b="b"/>
              <a:pathLst>
                <a:path w="1221054" h="1798974">
                  <a:moveTo>
                    <a:pt x="0" y="0"/>
                  </a:moveTo>
                  <a:lnTo>
                    <a:pt x="1221054" y="0"/>
                  </a:lnTo>
                  <a:lnTo>
                    <a:pt x="1221054" y="1798975"/>
                  </a:lnTo>
                  <a:lnTo>
                    <a:pt x="0" y="1798975"/>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grpSp>
      <p:sp>
        <p:nvSpPr>
          <p:cNvPr id="17" name="Freeform 17"/>
          <p:cNvSpPr/>
          <p:nvPr/>
        </p:nvSpPr>
        <p:spPr>
          <a:xfrm rot="438464">
            <a:off x="2581896" y="436135"/>
            <a:ext cx="1227518" cy="1295533"/>
          </a:xfrm>
          <a:custGeom>
            <a:avLst/>
            <a:gdLst/>
            <a:ahLst/>
            <a:cxnLst/>
            <a:rect l="l" t="t" r="r" b="b"/>
            <a:pathLst>
              <a:path w="1227518" h="1295533">
                <a:moveTo>
                  <a:pt x="0" y="0"/>
                </a:moveTo>
                <a:lnTo>
                  <a:pt x="1227518" y="0"/>
                </a:lnTo>
                <a:lnTo>
                  <a:pt x="1227518" y="1295533"/>
                </a:lnTo>
                <a:lnTo>
                  <a:pt x="0" y="129553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8" name="Freeform 18"/>
          <p:cNvSpPr/>
          <p:nvPr/>
        </p:nvSpPr>
        <p:spPr>
          <a:xfrm>
            <a:off x="6930739" y="438375"/>
            <a:ext cx="1079897" cy="1314942"/>
          </a:xfrm>
          <a:custGeom>
            <a:avLst/>
            <a:gdLst/>
            <a:ahLst/>
            <a:cxnLst/>
            <a:rect l="l" t="t" r="r" b="b"/>
            <a:pathLst>
              <a:path w="1079897" h="1314942">
                <a:moveTo>
                  <a:pt x="0" y="0"/>
                </a:moveTo>
                <a:lnTo>
                  <a:pt x="1079897" y="0"/>
                </a:lnTo>
                <a:lnTo>
                  <a:pt x="1079897" y="1314942"/>
                </a:lnTo>
                <a:lnTo>
                  <a:pt x="0" y="131494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9" name="Freeform 19"/>
          <p:cNvSpPr/>
          <p:nvPr/>
        </p:nvSpPr>
        <p:spPr>
          <a:xfrm rot="-329896">
            <a:off x="5985588" y="440255"/>
            <a:ext cx="758876" cy="1141167"/>
          </a:xfrm>
          <a:custGeom>
            <a:avLst/>
            <a:gdLst/>
            <a:ahLst/>
            <a:cxnLst/>
            <a:rect l="l" t="t" r="r" b="b"/>
            <a:pathLst>
              <a:path w="758876" h="1141167">
                <a:moveTo>
                  <a:pt x="0" y="0"/>
                </a:moveTo>
                <a:lnTo>
                  <a:pt x="758876" y="0"/>
                </a:lnTo>
                <a:lnTo>
                  <a:pt x="758876" y="1141167"/>
                </a:lnTo>
                <a:lnTo>
                  <a:pt x="0" y="1141167"/>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20" name="Freeform 20"/>
          <p:cNvSpPr/>
          <p:nvPr/>
        </p:nvSpPr>
        <p:spPr>
          <a:xfrm rot="418076">
            <a:off x="8077846" y="499243"/>
            <a:ext cx="1006587" cy="1169317"/>
          </a:xfrm>
          <a:custGeom>
            <a:avLst/>
            <a:gdLst/>
            <a:ahLst/>
            <a:cxnLst/>
            <a:rect l="l" t="t" r="r" b="b"/>
            <a:pathLst>
              <a:path w="1006587" h="1169317">
                <a:moveTo>
                  <a:pt x="0" y="0"/>
                </a:moveTo>
                <a:lnTo>
                  <a:pt x="1006587" y="0"/>
                </a:lnTo>
                <a:lnTo>
                  <a:pt x="1006587" y="1169317"/>
                </a:lnTo>
                <a:lnTo>
                  <a:pt x="0" y="116931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1" name="Freeform 21"/>
          <p:cNvSpPr/>
          <p:nvPr/>
        </p:nvSpPr>
        <p:spPr>
          <a:xfrm>
            <a:off x="9284992" y="506399"/>
            <a:ext cx="877801" cy="1145581"/>
          </a:xfrm>
          <a:custGeom>
            <a:avLst/>
            <a:gdLst/>
            <a:ahLst/>
            <a:cxnLst/>
            <a:rect l="l" t="t" r="r" b="b"/>
            <a:pathLst>
              <a:path w="877801" h="1145581">
                <a:moveTo>
                  <a:pt x="0" y="0"/>
                </a:moveTo>
                <a:lnTo>
                  <a:pt x="877802" y="0"/>
                </a:lnTo>
                <a:lnTo>
                  <a:pt x="877802" y="1145580"/>
                </a:lnTo>
                <a:lnTo>
                  <a:pt x="0" y="1145580"/>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22" name="Freeform 22"/>
          <p:cNvSpPr/>
          <p:nvPr/>
        </p:nvSpPr>
        <p:spPr>
          <a:xfrm>
            <a:off x="1927908" y="363328"/>
            <a:ext cx="576579" cy="1419270"/>
          </a:xfrm>
          <a:custGeom>
            <a:avLst/>
            <a:gdLst/>
            <a:ahLst/>
            <a:cxnLst/>
            <a:rect l="l" t="t" r="r" b="b"/>
            <a:pathLst>
              <a:path w="576579" h="1419270">
                <a:moveTo>
                  <a:pt x="0" y="0"/>
                </a:moveTo>
                <a:lnTo>
                  <a:pt x="576579" y="0"/>
                </a:lnTo>
                <a:lnTo>
                  <a:pt x="576579" y="1419270"/>
                </a:lnTo>
                <a:lnTo>
                  <a:pt x="0" y="1419270"/>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3" name="Freeform 23"/>
          <p:cNvSpPr/>
          <p:nvPr/>
        </p:nvSpPr>
        <p:spPr>
          <a:xfrm>
            <a:off x="4023128" y="506399"/>
            <a:ext cx="801648" cy="1178894"/>
          </a:xfrm>
          <a:custGeom>
            <a:avLst/>
            <a:gdLst/>
            <a:ahLst/>
            <a:cxnLst/>
            <a:rect l="l" t="t" r="r" b="b"/>
            <a:pathLst>
              <a:path w="801648" h="1178894">
                <a:moveTo>
                  <a:pt x="0" y="0"/>
                </a:moveTo>
                <a:lnTo>
                  <a:pt x="801648" y="0"/>
                </a:lnTo>
                <a:lnTo>
                  <a:pt x="801648" y="1178894"/>
                </a:lnTo>
                <a:lnTo>
                  <a:pt x="0" y="1178894"/>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24" name="Freeform 24"/>
          <p:cNvSpPr/>
          <p:nvPr/>
        </p:nvSpPr>
        <p:spPr>
          <a:xfrm>
            <a:off x="4958126" y="506399"/>
            <a:ext cx="841187" cy="1208168"/>
          </a:xfrm>
          <a:custGeom>
            <a:avLst/>
            <a:gdLst/>
            <a:ahLst/>
            <a:cxnLst/>
            <a:rect l="l" t="t" r="r" b="b"/>
            <a:pathLst>
              <a:path w="841187" h="1208168">
                <a:moveTo>
                  <a:pt x="0" y="0"/>
                </a:moveTo>
                <a:lnTo>
                  <a:pt x="841187" y="0"/>
                </a:lnTo>
                <a:lnTo>
                  <a:pt x="841187" y="1208168"/>
                </a:lnTo>
                <a:lnTo>
                  <a:pt x="0" y="1208168"/>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25" name="Freeform 25"/>
          <p:cNvSpPr/>
          <p:nvPr/>
        </p:nvSpPr>
        <p:spPr>
          <a:xfrm>
            <a:off x="10447782" y="442505"/>
            <a:ext cx="1053494" cy="1282794"/>
          </a:xfrm>
          <a:custGeom>
            <a:avLst/>
            <a:gdLst/>
            <a:ahLst/>
            <a:cxnLst/>
            <a:rect l="l" t="t" r="r" b="b"/>
            <a:pathLst>
              <a:path w="1053494" h="1282794">
                <a:moveTo>
                  <a:pt x="0" y="0"/>
                </a:moveTo>
                <a:lnTo>
                  <a:pt x="1053494" y="0"/>
                </a:lnTo>
                <a:lnTo>
                  <a:pt x="1053494" y="1282794"/>
                </a:lnTo>
                <a:lnTo>
                  <a:pt x="0" y="128279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1265847" y="-273965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a:off x="1826608" y="4779077"/>
            <a:ext cx="6388011" cy="3457511"/>
          </a:xfrm>
          <a:custGeom>
            <a:avLst/>
            <a:gdLst/>
            <a:ahLst/>
            <a:cxnLst/>
            <a:rect l="l" t="t" r="r" b="b"/>
            <a:pathLst>
              <a:path w="6388011" h="3457511">
                <a:moveTo>
                  <a:pt x="0" y="0"/>
                </a:moveTo>
                <a:lnTo>
                  <a:pt x="6388011" y="0"/>
                </a:lnTo>
                <a:lnTo>
                  <a:pt x="6388011" y="3457511"/>
                </a:lnTo>
                <a:lnTo>
                  <a:pt x="0" y="3457511"/>
                </a:lnTo>
                <a:lnTo>
                  <a:pt x="0" y="0"/>
                </a:lnTo>
                <a:close/>
              </a:path>
            </a:pathLst>
          </a:custGeom>
          <a:blipFill>
            <a:blip r:embed="rId3"/>
            <a:stretch>
              <a:fillRect/>
            </a:stretch>
          </a:blipFill>
        </p:spPr>
      </p:sp>
      <p:sp>
        <p:nvSpPr>
          <p:cNvPr id="4" name="Freeform 4"/>
          <p:cNvSpPr/>
          <p:nvPr/>
        </p:nvSpPr>
        <p:spPr>
          <a:xfrm flipH="1" flipV="1">
            <a:off x="-2613430" y="8991677"/>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2"/>
            <a:stretch>
              <a:fillRect/>
            </a:stretch>
          </a:blipFill>
        </p:spPr>
      </p:sp>
      <p:sp>
        <p:nvSpPr>
          <p:cNvPr id="5" name="Freeform 5"/>
          <p:cNvSpPr/>
          <p:nvPr/>
        </p:nvSpPr>
        <p:spPr>
          <a:xfrm>
            <a:off x="7420777" y="2714799"/>
            <a:ext cx="757728" cy="1152438"/>
          </a:xfrm>
          <a:custGeom>
            <a:avLst/>
            <a:gdLst/>
            <a:ahLst/>
            <a:cxnLst/>
            <a:rect l="l" t="t" r="r" b="b"/>
            <a:pathLst>
              <a:path w="757728" h="1152438">
                <a:moveTo>
                  <a:pt x="0" y="0"/>
                </a:moveTo>
                <a:lnTo>
                  <a:pt x="757728" y="0"/>
                </a:lnTo>
                <a:lnTo>
                  <a:pt x="757728" y="1152438"/>
                </a:lnTo>
                <a:lnTo>
                  <a:pt x="0" y="11524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8605936" y="900821"/>
            <a:ext cx="681016" cy="1137397"/>
          </a:xfrm>
          <a:custGeom>
            <a:avLst/>
            <a:gdLst/>
            <a:ahLst/>
            <a:cxnLst/>
            <a:rect l="l" t="t" r="r" b="b"/>
            <a:pathLst>
              <a:path w="681016" h="1137397">
                <a:moveTo>
                  <a:pt x="0" y="0"/>
                </a:moveTo>
                <a:lnTo>
                  <a:pt x="681016" y="0"/>
                </a:lnTo>
                <a:lnTo>
                  <a:pt x="681016" y="1137397"/>
                </a:lnTo>
                <a:lnTo>
                  <a:pt x="0" y="113739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rot="-375827">
            <a:off x="8353495" y="2659790"/>
            <a:ext cx="1017758" cy="1239279"/>
          </a:xfrm>
          <a:custGeom>
            <a:avLst/>
            <a:gdLst/>
            <a:ahLst/>
            <a:cxnLst/>
            <a:rect l="l" t="t" r="r" b="b"/>
            <a:pathLst>
              <a:path w="1017758" h="1239279">
                <a:moveTo>
                  <a:pt x="0" y="0"/>
                </a:moveTo>
                <a:lnTo>
                  <a:pt x="1017758" y="0"/>
                </a:lnTo>
                <a:lnTo>
                  <a:pt x="1017758" y="1239279"/>
                </a:lnTo>
                <a:lnTo>
                  <a:pt x="0" y="123927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a:off x="14806056" y="2693444"/>
            <a:ext cx="769790" cy="1134129"/>
          </a:xfrm>
          <a:custGeom>
            <a:avLst/>
            <a:gdLst/>
            <a:ahLst/>
            <a:cxnLst/>
            <a:rect l="l" t="t" r="r" b="b"/>
            <a:pathLst>
              <a:path w="769790" h="1134129">
                <a:moveTo>
                  <a:pt x="0" y="0"/>
                </a:moveTo>
                <a:lnTo>
                  <a:pt x="769790" y="0"/>
                </a:lnTo>
                <a:lnTo>
                  <a:pt x="769790" y="1134129"/>
                </a:lnTo>
                <a:lnTo>
                  <a:pt x="0" y="113412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a:off x="5601990" y="2705719"/>
            <a:ext cx="818599" cy="1206039"/>
          </a:xfrm>
          <a:custGeom>
            <a:avLst/>
            <a:gdLst/>
            <a:ahLst/>
            <a:cxnLst/>
            <a:rect l="l" t="t" r="r" b="b"/>
            <a:pathLst>
              <a:path w="818599" h="1206039">
                <a:moveTo>
                  <a:pt x="0" y="0"/>
                </a:moveTo>
                <a:lnTo>
                  <a:pt x="818599" y="0"/>
                </a:lnTo>
                <a:lnTo>
                  <a:pt x="818599" y="1206039"/>
                </a:lnTo>
                <a:lnTo>
                  <a:pt x="0" y="120603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a:off x="10438103" y="807422"/>
            <a:ext cx="1119027" cy="1362590"/>
          </a:xfrm>
          <a:custGeom>
            <a:avLst/>
            <a:gdLst/>
            <a:ahLst/>
            <a:cxnLst/>
            <a:rect l="l" t="t" r="r" b="b"/>
            <a:pathLst>
              <a:path w="1119027" h="1362590">
                <a:moveTo>
                  <a:pt x="0" y="0"/>
                </a:moveTo>
                <a:lnTo>
                  <a:pt x="1119027" y="0"/>
                </a:lnTo>
                <a:lnTo>
                  <a:pt x="1119027" y="1362589"/>
                </a:lnTo>
                <a:lnTo>
                  <a:pt x="0" y="136258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1" name="Freeform 11"/>
          <p:cNvSpPr/>
          <p:nvPr/>
        </p:nvSpPr>
        <p:spPr>
          <a:xfrm rot="418076">
            <a:off x="6441337" y="858903"/>
            <a:ext cx="1058094" cy="1229151"/>
          </a:xfrm>
          <a:custGeom>
            <a:avLst/>
            <a:gdLst/>
            <a:ahLst/>
            <a:cxnLst/>
            <a:rect l="l" t="t" r="r" b="b"/>
            <a:pathLst>
              <a:path w="1058094" h="1229151">
                <a:moveTo>
                  <a:pt x="0" y="0"/>
                </a:moveTo>
                <a:lnTo>
                  <a:pt x="1058094" y="0"/>
                </a:lnTo>
                <a:lnTo>
                  <a:pt x="1058094" y="1229151"/>
                </a:lnTo>
                <a:lnTo>
                  <a:pt x="0" y="122915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2" name="Freeform 12"/>
          <p:cNvSpPr/>
          <p:nvPr/>
        </p:nvSpPr>
        <p:spPr>
          <a:xfrm>
            <a:off x="4503955" y="2649671"/>
            <a:ext cx="936109" cy="1221676"/>
          </a:xfrm>
          <a:custGeom>
            <a:avLst/>
            <a:gdLst/>
            <a:ahLst/>
            <a:cxnLst/>
            <a:rect l="l" t="t" r="r" b="b"/>
            <a:pathLst>
              <a:path w="936109" h="1221676">
                <a:moveTo>
                  <a:pt x="0" y="0"/>
                </a:moveTo>
                <a:lnTo>
                  <a:pt x="936110" y="0"/>
                </a:lnTo>
                <a:lnTo>
                  <a:pt x="936110" y="1221676"/>
                </a:lnTo>
                <a:lnTo>
                  <a:pt x="0" y="122167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3" name="Freeform 13"/>
          <p:cNvSpPr/>
          <p:nvPr/>
        </p:nvSpPr>
        <p:spPr>
          <a:xfrm>
            <a:off x="10717655" y="2550905"/>
            <a:ext cx="1058544" cy="1288942"/>
          </a:xfrm>
          <a:custGeom>
            <a:avLst/>
            <a:gdLst/>
            <a:ahLst/>
            <a:cxnLst/>
            <a:rect l="l" t="t" r="r" b="b"/>
            <a:pathLst>
              <a:path w="1058544" h="1288942">
                <a:moveTo>
                  <a:pt x="0" y="0"/>
                </a:moveTo>
                <a:lnTo>
                  <a:pt x="1058544" y="0"/>
                </a:lnTo>
                <a:lnTo>
                  <a:pt x="1058544" y="1288943"/>
                </a:lnTo>
                <a:lnTo>
                  <a:pt x="0" y="128894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4" name="Freeform 14"/>
          <p:cNvSpPr/>
          <p:nvPr/>
        </p:nvSpPr>
        <p:spPr>
          <a:xfrm>
            <a:off x="3413350" y="2542263"/>
            <a:ext cx="928680" cy="1333831"/>
          </a:xfrm>
          <a:custGeom>
            <a:avLst/>
            <a:gdLst/>
            <a:ahLst/>
            <a:cxnLst/>
            <a:rect l="l" t="t" r="r" b="b"/>
            <a:pathLst>
              <a:path w="928680" h="1333831">
                <a:moveTo>
                  <a:pt x="0" y="0"/>
                </a:moveTo>
                <a:lnTo>
                  <a:pt x="928680" y="0"/>
                </a:lnTo>
                <a:lnTo>
                  <a:pt x="928680" y="1333832"/>
                </a:lnTo>
                <a:lnTo>
                  <a:pt x="0" y="133383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5" name="Freeform 15"/>
          <p:cNvSpPr/>
          <p:nvPr/>
        </p:nvSpPr>
        <p:spPr>
          <a:xfrm rot="333448">
            <a:off x="6548669" y="2738651"/>
            <a:ext cx="729125" cy="1104734"/>
          </a:xfrm>
          <a:custGeom>
            <a:avLst/>
            <a:gdLst/>
            <a:ahLst/>
            <a:cxnLst/>
            <a:rect l="l" t="t" r="r" b="b"/>
            <a:pathLst>
              <a:path w="729125" h="1104734">
                <a:moveTo>
                  <a:pt x="0" y="0"/>
                </a:moveTo>
                <a:lnTo>
                  <a:pt x="729125" y="0"/>
                </a:lnTo>
                <a:lnTo>
                  <a:pt x="729125" y="1104734"/>
                </a:lnTo>
                <a:lnTo>
                  <a:pt x="0" y="1104734"/>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6" name="Freeform 16"/>
          <p:cNvSpPr/>
          <p:nvPr/>
        </p:nvSpPr>
        <p:spPr>
          <a:xfrm>
            <a:off x="2317042" y="2550905"/>
            <a:ext cx="936978" cy="1380446"/>
          </a:xfrm>
          <a:custGeom>
            <a:avLst/>
            <a:gdLst/>
            <a:ahLst/>
            <a:cxnLst/>
            <a:rect l="l" t="t" r="r" b="b"/>
            <a:pathLst>
              <a:path w="936978" h="1380446">
                <a:moveTo>
                  <a:pt x="0" y="0"/>
                </a:moveTo>
                <a:lnTo>
                  <a:pt x="936978" y="0"/>
                </a:lnTo>
                <a:lnTo>
                  <a:pt x="936978" y="1380447"/>
                </a:lnTo>
                <a:lnTo>
                  <a:pt x="0" y="1380447"/>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7" name="Freeform 17"/>
          <p:cNvSpPr/>
          <p:nvPr/>
        </p:nvSpPr>
        <p:spPr>
          <a:xfrm>
            <a:off x="1028700" y="8466195"/>
            <a:ext cx="797908" cy="792105"/>
          </a:xfrm>
          <a:custGeom>
            <a:avLst/>
            <a:gdLst/>
            <a:ahLst/>
            <a:cxnLst/>
            <a:rect l="l" t="t" r="r" b="b"/>
            <a:pathLst>
              <a:path w="797908" h="792105">
                <a:moveTo>
                  <a:pt x="0" y="0"/>
                </a:moveTo>
                <a:lnTo>
                  <a:pt x="797908" y="0"/>
                </a:lnTo>
                <a:lnTo>
                  <a:pt x="797908" y="792105"/>
                </a:lnTo>
                <a:lnTo>
                  <a:pt x="0" y="792105"/>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8" name="Freeform 18"/>
          <p:cNvSpPr/>
          <p:nvPr/>
        </p:nvSpPr>
        <p:spPr>
          <a:xfrm>
            <a:off x="11942564" y="2602458"/>
            <a:ext cx="502690" cy="1237390"/>
          </a:xfrm>
          <a:custGeom>
            <a:avLst/>
            <a:gdLst/>
            <a:ahLst/>
            <a:cxnLst/>
            <a:rect l="l" t="t" r="r" b="b"/>
            <a:pathLst>
              <a:path w="502690" h="1237390">
                <a:moveTo>
                  <a:pt x="0" y="0"/>
                </a:moveTo>
                <a:lnTo>
                  <a:pt x="502690" y="0"/>
                </a:lnTo>
                <a:lnTo>
                  <a:pt x="502690" y="1237390"/>
                </a:lnTo>
                <a:lnTo>
                  <a:pt x="0" y="123739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9" name="Freeform 19"/>
          <p:cNvSpPr/>
          <p:nvPr/>
        </p:nvSpPr>
        <p:spPr>
          <a:xfrm rot="1073506" flipH="1">
            <a:off x="15164629" y="1814479"/>
            <a:ext cx="2117190" cy="1455568"/>
          </a:xfrm>
          <a:custGeom>
            <a:avLst/>
            <a:gdLst/>
            <a:ahLst/>
            <a:cxnLst/>
            <a:rect l="l" t="t" r="r" b="b"/>
            <a:pathLst>
              <a:path w="2117190" h="1455568">
                <a:moveTo>
                  <a:pt x="2117191" y="0"/>
                </a:moveTo>
                <a:lnTo>
                  <a:pt x="0" y="0"/>
                </a:lnTo>
                <a:lnTo>
                  <a:pt x="0" y="1455568"/>
                </a:lnTo>
                <a:lnTo>
                  <a:pt x="2117191" y="1455568"/>
                </a:lnTo>
                <a:lnTo>
                  <a:pt x="2117191"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20" name="Freeform 20"/>
          <p:cNvSpPr/>
          <p:nvPr/>
        </p:nvSpPr>
        <p:spPr>
          <a:xfrm>
            <a:off x="7649216" y="912443"/>
            <a:ext cx="766444" cy="1152547"/>
          </a:xfrm>
          <a:custGeom>
            <a:avLst/>
            <a:gdLst/>
            <a:ahLst/>
            <a:cxnLst/>
            <a:rect l="l" t="t" r="r" b="b"/>
            <a:pathLst>
              <a:path w="766444" h="1152547">
                <a:moveTo>
                  <a:pt x="0" y="0"/>
                </a:moveTo>
                <a:lnTo>
                  <a:pt x="766444" y="0"/>
                </a:lnTo>
                <a:lnTo>
                  <a:pt x="766444" y="1152547"/>
                </a:lnTo>
                <a:lnTo>
                  <a:pt x="0" y="1152547"/>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21" name="Freeform 21"/>
          <p:cNvSpPr/>
          <p:nvPr/>
        </p:nvSpPr>
        <p:spPr>
          <a:xfrm rot="418076">
            <a:off x="9506471" y="2662100"/>
            <a:ext cx="1058094" cy="1229151"/>
          </a:xfrm>
          <a:custGeom>
            <a:avLst/>
            <a:gdLst/>
            <a:ahLst/>
            <a:cxnLst/>
            <a:rect l="l" t="t" r="r" b="b"/>
            <a:pathLst>
              <a:path w="1058094" h="1229151">
                <a:moveTo>
                  <a:pt x="0" y="0"/>
                </a:moveTo>
                <a:lnTo>
                  <a:pt x="1058093" y="0"/>
                </a:lnTo>
                <a:lnTo>
                  <a:pt x="1058093" y="1229150"/>
                </a:lnTo>
                <a:lnTo>
                  <a:pt x="0" y="122915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2" name="Freeform 22"/>
          <p:cNvSpPr/>
          <p:nvPr/>
        </p:nvSpPr>
        <p:spPr>
          <a:xfrm>
            <a:off x="12722265" y="2618172"/>
            <a:ext cx="802385" cy="1152438"/>
          </a:xfrm>
          <a:custGeom>
            <a:avLst/>
            <a:gdLst/>
            <a:ahLst/>
            <a:cxnLst/>
            <a:rect l="l" t="t" r="r" b="b"/>
            <a:pathLst>
              <a:path w="802385" h="1152438">
                <a:moveTo>
                  <a:pt x="0" y="0"/>
                </a:moveTo>
                <a:lnTo>
                  <a:pt x="802386" y="0"/>
                </a:lnTo>
                <a:lnTo>
                  <a:pt x="802386" y="1152438"/>
                </a:lnTo>
                <a:lnTo>
                  <a:pt x="0" y="115243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23" name="Freeform 23"/>
          <p:cNvSpPr/>
          <p:nvPr/>
        </p:nvSpPr>
        <p:spPr>
          <a:xfrm>
            <a:off x="13686576" y="2658931"/>
            <a:ext cx="843255" cy="1100496"/>
          </a:xfrm>
          <a:custGeom>
            <a:avLst/>
            <a:gdLst/>
            <a:ahLst/>
            <a:cxnLst/>
            <a:rect l="l" t="t" r="r" b="b"/>
            <a:pathLst>
              <a:path w="843255" h="1100496">
                <a:moveTo>
                  <a:pt x="0" y="0"/>
                </a:moveTo>
                <a:lnTo>
                  <a:pt x="843255" y="0"/>
                </a:lnTo>
                <a:lnTo>
                  <a:pt x="843255" y="1100496"/>
                </a:lnTo>
                <a:lnTo>
                  <a:pt x="0" y="110049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4" name="Freeform 24"/>
          <p:cNvSpPr/>
          <p:nvPr/>
        </p:nvSpPr>
        <p:spPr>
          <a:xfrm rot="-413545">
            <a:off x="5661872" y="901243"/>
            <a:ext cx="778240" cy="1144471"/>
          </a:xfrm>
          <a:custGeom>
            <a:avLst/>
            <a:gdLst/>
            <a:ahLst/>
            <a:cxnLst/>
            <a:rect l="l" t="t" r="r" b="b"/>
            <a:pathLst>
              <a:path w="778240" h="1144471">
                <a:moveTo>
                  <a:pt x="0" y="0"/>
                </a:moveTo>
                <a:lnTo>
                  <a:pt x="778241" y="0"/>
                </a:lnTo>
                <a:lnTo>
                  <a:pt x="778241" y="1144471"/>
                </a:lnTo>
                <a:lnTo>
                  <a:pt x="0" y="1144471"/>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25" name="Freeform 25"/>
          <p:cNvSpPr/>
          <p:nvPr/>
        </p:nvSpPr>
        <p:spPr>
          <a:xfrm>
            <a:off x="9372985" y="877878"/>
            <a:ext cx="936109" cy="1221676"/>
          </a:xfrm>
          <a:custGeom>
            <a:avLst/>
            <a:gdLst/>
            <a:ahLst/>
            <a:cxnLst/>
            <a:rect l="l" t="t" r="r" b="b"/>
            <a:pathLst>
              <a:path w="936109" h="1221676">
                <a:moveTo>
                  <a:pt x="0" y="0"/>
                </a:moveTo>
                <a:lnTo>
                  <a:pt x="936109" y="0"/>
                </a:lnTo>
                <a:lnTo>
                  <a:pt x="936109" y="1221677"/>
                </a:lnTo>
                <a:lnTo>
                  <a:pt x="0" y="122167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6" name="TextBox 26"/>
          <p:cNvSpPr txBox="1"/>
          <p:nvPr/>
        </p:nvSpPr>
        <p:spPr>
          <a:xfrm>
            <a:off x="2311271" y="5411241"/>
            <a:ext cx="6104389" cy="2116982"/>
          </a:xfrm>
          <a:prstGeom prst="rect">
            <a:avLst/>
          </a:prstGeom>
        </p:spPr>
        <p:txBody>
          <a:bodyPr lIns="0" tIns="0" rIns="0" bIns="0" rtlCol="0" anchor="t">
            <a:spAutoFit/>
          </a:bodyPr>
          <a:lstStyle/>
          <a:p>
            <a:pPr algn="ctr">
              <a:lnSpc>
                <a:spcPts val="5640"/>
              </a:lnSpc>
            </a:pPr>
            <a:r>
              <a:rPr lang="en-US" sz="4029">
                <a:solidFill>
                  <a:srgbClr val="000000"/>
                </a:solidFill>
                <a:latin typeface="Schoolbell"/>
                <a:ea typeface="Schoolbell"/>
                <a:cs typeface="Schoolbell"/>
                <a:sym typeface="Schoolbell"/>
              </a:rPr>
              <a:t>Autumn Term</a:t>
            </a:r>
          </a:p>
          <a:p>
            <a:pPr algn="l">
              <a:lnSpc>
                <a:spcPts val="5640"/>
              </a:lnSpc>
              <a:spcBef>
                <a:spcPct val="0"/>
              </a:spcBef>
            </a:pPr>
            <a:r>
              <a:rPr lang="en-US" sz="4029">
                <a:solidFill>
                  <a:srgbClr val="000000"/>
                </a:solidFill>
                <a:latin typeface="Schoolbell"/>
                <a:ea typeface="Schoolbell"/>
                <a:cs typeface="Schoolbell"/>
                <a:sym typeface="Schoolbell"/>
              </a:rPr>
              <a:t>15/10  3:30-6pm</a:t>
            </a:r>
          </a:p>
          <a:p>
            <a:pPr algn="l">
              <a:lnSpc>
                <a:spcPts val="5640"/>
              </a:lnSpc>
              <a:spcBef>
                <a:spcPct val="0"/>
              </a:spcBef>
            </a:pPr>
            <a:r>
              <a:rPr lang="en-US" sz="4029">
                <a:solidFill>
                  <a:srgbClr val="000000"/>
                </a:solidFill>
                <a:latin typeface="Schoolbell"/>
                <a:ea typeface="Schoolbell"/>
                <a:cs typeface="Schoolbell"/>
                <a:sym typeface="Schoolbell"/>
              </a:rPr>
              <a:t>22/10  3:30-7pm</a:t>
            </a:r>
          </a:p>
        </p:txBody>
      </p:sp>
      <p:sp>
        <p:nvSpPr>
          <p:cNvPr id="27" name="Freeform 27"/>
          <p:cNvSpPr/>
          <p:nvPr/>
        </p:nvSpPr>
        <p:spPr>
          <a:xfrm>
            <a:off x="9929452" y="4779077"/>
            <a:ext cx="6388011" cy="3457511"/>
          </a:xfrm>
          <a:custGeom>
            <a:avLst/>
            <a:gdLst/>
            <a:ahLst/>
            <a:cxnLst/>
            <a:rect l="l" t="t" r="r" b="b"/>
            <a:pathLst>
              <a:path w="6388011" h="3457511">
                <a:moveTo>
                  <a:pt x="0" y="0"/>
                </a:moveTo>
                <a:lnTo>
                  <a:pt x="6388012" y="0"/>
                </a:lnTo>
                <a:lnTo>
                  <a:pt x="6388012" y="3457511"/>
                </a:lnTo>
                <a:lnTo>
                  <a:pt x="0" y="3457511"/>
                </a:lnTo>
                <a:lnTo>
                  <a:pt x="0" y="0"/>
                </a:lnTo>
                <a:close/>
              </a:path>
            </a:pathLst>
          </a:custGeom>
          <a:blipFill>
            <a:blip r:embed="rId3"/>
            <a:stretch>
              <a:fillRect/>
            </a:stretch>
          </a:blipFill>
        </p:spPr>
      </p:sp>
      <p:sp>
        <p:nvSpPr>
          <p:cNvPr id="28" name="TextBox 28"/>
          <p:cNvSpPr txBox="1"/>
          <p:nvPr/>
        </p:nvSpPr>
        <p:spPr>
          <a:xfrm>
            <a:off x="10214605" y="5374693"/>
            <a:ext cx="5817707" cy="2116982"/>
          </a:xfrm>
          <a:prstGeom prst="rect">
            <a:avLst/>
          </a:prstGeom>
        </p:spPr>
        <p:txBody>
          <a:bodyPr lIns="0" tIns="0" rIns="0" bIns="0" rtlCol="0" anchor="t">
            <a:spAutoFit/>
          </a:bodyPr>
          <a:lstStyle/>
          <a:p>
            <a:pPr algn="ctr">
              <a:lnSpc>
                <a:spcPts val="5640"/>
              </a:lnSpc>
            </a:pPr>
            <a:r>
              <a:rPr lang="en-US" sz="4029">
                <a:solidFill>
                  <a:srgbClr val="000000"/>
                </a:solidFill>
                <a:latin typeface="Schoolbell"/>
                <a:ea typeface="Schoolbell"/>
                <a:cs typeface="Schoolbell"/>
                <a:sym typeface="Schoolbell"/>
              </a:rPr>
              <a:t>Spring Term</a:t>
            </a:r>
          </a:p>
          <a:p>
            <a:pPr algn="l">
              <a:lnSpc>
                <a:spcPts val="5640"/>
              </a:lnSpc>
              <a:spcBef>
                <a:spcPct val="0"/>
              </a:spcBef>
            </a:pPr>
            <a:r>
              <a:rPr lang="en-US" sz="4029">
                <a:solidFill>
                  <a:srgbClr val="000000"/>
                </a:solidFill>
                <a:latin typeface="Schoolbell"/>
                <a:ea typeface="Schoolbell"/>
                <a:cs typeface="Schoolbell"/>
                <a:sym typeface="Schoolbell"/>
              </a:rPr>
              <a:t>04/02  3:30-6pm</a:t>
            </a:r>
          </a:p>
          <a:p>
            <a:pPr algn="l">
              <a:lnSpc>
                <a:spcPts val="5640"/>
              </a:lnSpc>
              <a:spcBef>
                <a:spcPct val="0"/>
              </a:spcBef>
            </a:pPr>
            <a:r>
              <a:rPr lang="en-US" sz="4029">
                <a:solidFill>
                  <a:srgbClr val="000000"/>
                </a:solidFill>
                <a:latin typeface="Schoolbell"/>
                <a:ea typeface="Schoolbell"/>
                <a:cs typeface="Schoolbell"/>
                <a:sym typeface="Schoolbell"/>
              </a:rPr>
              <a:t>09/02  3:30-7pm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464883" y="8014557"/>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rot="-5400000">
            <a:off x="-9397644"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3"/>
            <a:stretch>
              <a:fillRect/>
            </a:stretch>
          </a:blipFill>
        </p:spPr>
      </p:sp>
      <p:sp>
        <p:nvSpPr>
          <p:cNvPr id="4" name="Freeform 4"/>
          <p:cNvSpPr/>
          <p:nvPr/>
        </p:nvSpPr>
        <p:spPr>
          <a:xfrm rot="-5400000">
            <a:off x="-9897372" y="743343"/>
            <a:ext cx="16230600" cy="6776276"/>
          </a:xfrm>
          <a:custGeom>
            <a:avLst/>
            <a:gdLst/>
            <a:ahLst/>
            <a:cxnLst/>
            <a:rect l="l" t="t" r="r" b="b"/>
            <a:pathLst>
              <a:path w="16230600" h="6776276">
                <a:moveTo>
                  <a:pt x="0" y="0"/>
                </a:moveTo>
                <a:lnTo>
                  <a:pt x="16230600" y="0"/>
                </a:lnTo>
                <a:lnTo>
                  <a:pt x="16230600" y="6776276"/>
                </a:lnTo>
                <a:lnTo>
                  <a:pt x="0" y="6776276"/>
                </a:lnTo>
                <a:lnTo>
                  <a:pt x="0" y="0"/>
                </a:lnTo>
                <a:close/>
              </a:path>
            </a:pathLst>
          </a:custGeom>
          <a:blipFill>
            <a:blip r:embed="rId3"/>
            <a:stretch>
              <a:fillRect/>
            </a:stretch>
          </a:blipFill>
        </p:spPr>
      </p:sp>
      <p:sp>
        <p:nvSpPr>
          <p:cNvPr id="5" name="Freeform 5"/>
          <p:cNvSpPr/>
          <p:nvPr/>
        </p:nvSpPr>
        <p:spPr>
          <a:xfrm>
            <a:off x="15423065" y="-5338995"/>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4"/>
            <a:stretch>
              <a:fillRect/>
            </a:stretch>
          </a:blipFill>
        </p:spPr>
      </p:sp>
      <p:sp>
        <p:nvSpPr>
          <p:cNvPr id="6" name="Freeform 6"/>
          <p:cNvSpPr/>
          <p:nvPr/>
        </p:nvSpPr>
        <p:spPr>
          <a:xfrm>
            <a:off x="-315562" y="-409317"/>
            <a:ext cx="1344262" cy="11440524"/>
          </a:xfrm>
          <a:custGeom>
            <a:avLst/>
            <a:gdLst/>
            <a:ahLst/>
            <a:cxnLst/>
            <a:rect l="l" t="t" r="r" b="b"/>
            <a:pathLst>
              <a:path w="1344262" h="11440524">
                <a:moveTo>
                  <a:pt x="0" y="0"/>
                </a:moveTo>
                <a:lnTo>
                  <a:pt x="1344262" y="0"/>
                </a:lnTo>
                <a:lnTo>
                  <a:pt x="1344262" y="11440524"/>
                </a:lnTo>
                <a:lnTo>
                  <a:pt x="0" y="11440524"/>
                </a:lnTo>
                <a:lnTo>
                  <a:pt x="0" y="0"/>
                </a:lnTo>
                <a:close/>
              </a:path>
            </a:pathLst>
          </a:custGeom>
          <a:blipFill>
            <a:blip r:embed="rId5"/>
            <a:stretch>
              <a:fillRect/>
            </a:stretch>
          </a:blipFill>
        </p:spPr>
      </p:sp>
      <p:sp>
        <p:nvSpPr>
          <p:cNvPr id="7" name="Freeform 7"/>
          <p:cNvSpPr/>
          <p:nvPr/>
        </p:nvSpPr>
        <p:spPr>
          <a:xfrm>
            <a:off x="447967" y="393234"/>
            <a:ext cx="1783745" cy="1770772"/>
          </a:xfrm>
          <a:custGeom>
            <a:avLst/>
            <a:gdLst/>
            <a:ahLst/>
            <a:cxnLst/>
            <a:rect l="l" t="t" r="r" b="b"/>
            <a:pathLst>
              <a:path w="1783745" h="1770772">
                <a:moveTo>
                  <a:pt x="0" y="0"/>
                </a:moveTo>
                <a:lnTo>
                  <a:pt x="1783744" y="0"/>
                </a:lnTo>
                <a:lnTo>
                  <a:pt x="1783744" y="1770772"/>
                </a:lnTo>
                <a:lnTo>
                  <a:pt x="0" y="177077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6714510" y="4887368"/>
            <a:ext cx="1280243" cy="1270932"/>
          </a:xfrm>
          <a:custGeom>
            <a:avLst/>
            <a:gdLst/>
            <a:ahLst/>
            <a:cxnLst/>
            <a:rect l="l" t="t" r="r" b="b"/>
            <a:pathLst>
              <a:path w="1280243" h="1270932">
                <a:moveTo>
                  <a:pt x="0" y="0"/>
                </a:moveTo>
                <a:lnTo>
                  <a:pt x="1280242" y="0"/>
                </a:lnTo>
                <a:lnTo>
                  <a:pt x="1280242" y="1270932"/>
                </a:lnTo>
                <a:lnTo>
                  <a:pt x="0" y="127093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Freeform 9"/>
          <p:cNvSpPr/>
          <p:nvPr/>
        </p:nvSpPr>
        <p:spPr>
          <a:xfrm rot="-1737412">
            <a:off x="1537555" y="7135636"/>
            <a:ext cx="2438721" cy="2731765"/>
          </a:xfrm>
          <a:custGeom>
            <a:avLst/>
            <a:gdLst/>
            <a:ahLst/>
            <a:cxnLst/>
            <a:rect l="l" t="t" r="r" b="b"/>
            <a:pathLst>
              <a:path w="2438721" h="2731765">
                <a:moveTo>
                  <a:pt x="0" y="0"/>
                </a:moveTo>
                <a:lnTo>
                  <a:pt x="2438721" y="0"/>
                </a:lnTo>
                <a:lnTo>
                  <a:pt x="2438721" y="2731766"/>
                </a:lnTo>
                <a:lnTo>
                  <a:pt x="0" y="273176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10" name="Group 10"/>
          <p:cNvGrpSpPr/>
          <p:nvPr/>
        </p:nvGrpSpPr>
        <p:grpSpPr>
          <a:xfrm>
            <a:off x="12569680" y="363328"/>
            <a:ext cx="5204799" cy="1411242"/>
            <a:chOff x="0" y="0"/>
            <a:chExt cx="6939732" cy="1881656"/>
          </a:xfrm>
        </p:grpSpPr>
        <p:sp>
          <p:nvSpPr>
            <p:cNvPr id="11" name="Freeform 11"/>
            <p:cNvSpPr/>
            <p:nvPr/>
          </p:nvSpPr>
          <p:spPr>
            <a:xfrm>
              <a:off x="2906396" y="22146"/>
              <a:ext cx="1440434" cy="1753953"/>
            </a:xfrm>
            <a:custGeom>
              <a:avLst/>
              <a:gdLst/>
              <a:ahLst/>
              <a:cxnLst/>
              <a:rect l="l" t="t" r="r" b="b"/>
              <a:pathLst>
                <a:path w="1440434" h="1753953">
                  <a:moveTo>
                    <a:pt x="0" y="0"/>
                  </a:moveTo>
                  <a:lnTo>
                    <a:pt x="1440433" y="0"/>
                  </a:lnTo>
                  <a:lnTo>
                    <a:pt x="1440433" y="1753953"/>
                  </a:lnTo>
                  <a:lnTo>
                    <a:pt x="0" y="175395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2" name="Freeform 12"/>
            <p:cNvSpPr/>
            <p:nvPr/>
          </p:nvSpPr>
          <p:spPr>
            <a:xfrm>
              <a:off x="4466573" y="0"/>
              <a:ext cx="1051375" cy="1881656"/>
            </a:xfrm>
            <a:custGeom>
              <a:avLst/>
              <a:gdLst/>
              <a:ahLst/>
              <a:cxnLst/>
              <a:rect l="l" t="t" r="r" b="b"/>
              <a:pathLst>
                <a:path w="1051375" h="1881656">
                  <a:moveTo>
                    <a:pt x="0" y="0"/>
                  </a:moveTo>
                  <a:lnTo>
                    <a:pt x="1051375" y="0"/>
                  </a:lnTo>
                  <a:lnTo>
                    <a:pt x="1051375" y="1881656"/>
                  </a:lnTo>
                  <a:lnTo>
                    <a:pt x="0" y="188165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3" name="Freeform 13"/>
            <p:cNvSpPr/>
            <p:nvPr/>
          </p:nvSpPr>
          <p:spPr>
            <a:xfrm>
              <a:off x="1436292" y="45238"/>
              <a:ext cx="1470104" cy="1707768"/>
            </a:xfrm>
            <a:custGeom>
              <a:avLst/>
              <a:gdLst/>
              <a:ahLst/>
              <a:cxnLst/>
              <a:rect l="l" t="t" r="r" b="b"/>
              <a:pathLst>
                <a:path w="1470104" h="1707768">
                  <a:moveTo>
                    <a:pt x="0" y="0"/>
                  </a:moveTo>
                  <a:lnTo>
                    <a:pt x="1470104" y="0"/>
                  </a:lnTo>
                  <a:lnTo>
                    <a:pt x="1470104" y="1707768"/>
                  </a:lnTo>
                  <a:lnTo>
                    <a:pt x="0" y="170776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4" name="Freeform 14"/>
            <p:cNvSpPr/>
            <p:nvPr/>
          </p:nvSpPr>
          <p:spPr>
            <a:xfrm rot="242530">
              <a:off x="52938" y="108309"/>
              <a:ext cx="1210671" cy="1544715"/>
            </a:xfrm>
            <a:custGeom>
              <a:avLst/>
              <a:gdLst/>
              <a:ahLst/>
              <a:cxnLst/>
              <a:rect l="l" t="t" r="r" b="b"/>
              <a:pathLst>
                <a:path w="1210671" h="1544715">
                  <a:moveTo>
                    <a:pt x="0" y="0"/>
                  </a:moveTo>
                  <a:lnTo>
                    <a:pt x="1210671" y="0"/>
                  </a:lnTo>
                  <a:lnTo>
                    <a:pt x="1210671" y="1544715"/>
                  </a:lnTo>
                  <a:lnTo>
                    <a:pt x="0" y="1544715"/>
                  </a:lnTo>
                  <a:lnTo>
                    <a:pt x="0" y="0"/>
                  </a:lnTo>
                  <a:close/>
                </a:path>
              </a:pathLst>
            </a:custGeom>
            <a:blipFill>
              <a:blip r:embed="rId16"/>
              <a:stretch>
                <a:fillRect l="-4226" r="-4226"/>
              </a:stretch>
            </a:blipFill>
          </p:spPr>
        </p:sp>
        <p:sp>
          <p:nvSpPr>
            <p:cNvPr id="15" name="Freeform 15"/>
            <p:cNvSpPr/>
            <p:nvPr/>
          </p:nvSpPr>
          <p:spPr>
            <a:xfrm rot="156076">
              <a:off x="5678484" y="26782"/>
              <a:ext cx="1221054" cy="1798974"/>
            </a:xfrm>
            <a:custGeom>
              <a:avLst/>
              <a:gdLst/>
              <a:ahLst/>
              <a:cxnLst/>
              <a:rect l="l" t="t" r="r" b="b"/>
              <a:pathLst>
                <a:path w="1221054" h="1798974">
                  <a:moveTo>
                    <a:pt x="0" y="0"/>
                  </a:moveTo>
                  <a:lnTo>
                    <a:pt x="1221054" y="0"/>
                  </a:lnTo>
                  <a:lnTo>
                    <a:pt x="1221054" y="1798975"/>
                  </a:lnTo>
                  <a:lnTo>
                    <a:pt x="0" y="1798975"/>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grpSp>
      <p:sp>
        <p:nvSpPr>
          <p:cNvPr id="16" name="Freeform 16"/>
          <p:cNvSpPr/>
          <p:nvPr/>
        </p:nvSpPr>
        <p:spPr>
          <a:xfrm rot="438464">
            <a:off x="2581896" y="436135"/>
            <a:ext cx="1227518" cy="1295533"/>
          </a:xfrm>
          <a:custGeom>
            <a:avLst/>
            <a:gdLst/>
            <a:ahLst/>
            <a:cxnLst/>
            <a:rect l="l" t="t" r="r" b="b"/>
            <a:pathLst>
              <a:path w="1227518" h="1295533">
                <a:moveTo>
                  <a:pt x="0" y="0"/>
                </a:moveTo>
                <a:lnTo>
                  <a:pt x="1227518" y="0"/>
                </a:lnTo>
                <a:lnTo>
                  <a:pt x="1227518" y="1295533"/>
                </a:lnTo>
                <a:lnTo>
                  <a:pt x="0" y="129553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7" name="Freeform 17"/>
          <p:cNvSpPr/>
          <p:nvPr/>
        </p:nvSpPr>
        <p:spPr>
          <a:xfrm>
            <a:off x="6930739" y="438375"/>
            <a:ext cx="1079897" cy="1314942"/>
          </a:xfrm>
          <a:custGeom>
            <a:avLst/>
            <a:gdLst/>
            <a:ahLst/>
            <a:cxnLst/>
            <a:rect l="l" t="t" r="r" b="b"/>
            <a:pathLst>
              <a:path w="1079897" h="1314942">
                <a:moveTo>
                  <a:pt x="0" y="0"/>
                </a:moveTo>
                <a:lnTo>
                  <a:pt x="1079897" y="0"/>
                </a:lnTo>
                <a:lnTo>
                  <a:pt x="1079897" y="1314942"/>
                </a:lnTo>
                <a:lnTo>
                  <a:pt x="0" y="131494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8" name="Freeform 18"/>
          <p:cNvSpPr/>
          <p:nvPr/>
        </p:nvSpPr>
        <p:spPr>
          <a:xfrm rot="-329896">
            <a:off x="5985588" y="440255"/>
            <a:ext cx="758876" cy="1141167"/>
          </a:xfrm>
          <a:custGeom>
            <a:avLst/>
            <a:gdLst/>
            <a:ahLst/>
            <a:cxnLst/>
            <a:rect l="l" t="t" r="r" b="b"/>
            <a:pathLst>
              <a:path w="758876" h="1141167">
                <a:moveTo>
                  <a:pt x="0" y="0"/>
                </a:moveTo>
                <a:lnTo>
                  <a:pt x="758876" y="0"/>
                </a:lnTo>
                <a:lnTo>
                  <a:pt x="758876" y="1141167"/>
                </a:lnTo>
                <a:lnTo>
                  <a:pt x="0" y="1141167"/>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9" name="Freeform 19"/>
          <p:cNvSpPr/>
          <p:nvPr/>
        </p:nvSpPr>
        <p:spPr>
          <a:xfrm rot="418076">
            <a:off x="8077846" y="499243"/>
            <a:ext cx="1006587" cy="1169317"/>
          </a:xfrm>
          <a:custGeom>
            <a:avLst/>
            <a:gdLst/>
            <a:ahLst/>
            <a:cxnLst/>
            <a:rect l="l" t="t" r="r" b="b"/>
            <a:pathLst>
              <a:path w="1006587" h="1169317">
                <a:moveTo>
                  <a:pt x="0" y="0"/>
                </a:moveTo>
                <a:lnTo>
                  <a:pt x="1006587" y="0"/>
                </a:lnTo>
                <a:lnTo>
                  <a:pt x="1006587" y="1169317"/>
                </a:lnTo>
                <a:lnTo>
                  <a:pt x="0" y="116931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0" name="Freeform 20"/>
          <p:cNvSpPr/>
          <p:nvPr/>
        </p:nvSpPr>
        <p:spPr>
          <a:xfrm>
            <a:off x="9284992" y="506399"/>
            <a:ext cx="877801" cy="1145581"/>
          </a:xfrm>
          <a:custGeom>
            <a:avLst/>
            <a:gdLst/>
            <a:ahLst/>
            <a:cxnLst/>
            <a:rect l="l" t="t" r="r" b="b"/>
            <a:pathLst>
              <a:path w="877801" h="1145581">
                <a:moveTo>
                  <a:pt x="0" y="0"/>
                </a:moveTo>
                <a:lnTo>
                  <a:pt x="877802" y="0"/>
                </a:lnTo>
                <a:lnTo>
                  <a:pt x="877802" y="1145580"/>
                </a:lnTo>
                <a:lnTo>
                  <a:pt x="0" y="1145580"/>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21" name="Freeform 21"/>
          <p:cNvSpPr/>
          <p:nvPr/>
        </p:nvSpPr>
        <p:spPr>
          <a:xfrm>
            <a:off x="1927908" y="363328"/>
            <a:ext cx="576579" cy="1419270"/>
          </a:xfrm>
          <a:custGeom>
            <a:avLst/>
            <a:gdLst/>
            <a:ahLst/>
            <a:cxnLst/>
            <a:rect l="l" t="t" r="r" b="b"/>
            <a:pathLst>
              <a:path w="576579" h="1419270">
                <a:moveTo>
                  <a:pt x="0" y="0"/>
                </a:moveTo>
                <a:lnTo>
                  <a:pt x="576579" y="0"/>
                </a:lnTo>
                <a:lnTo>
                  <a:pt x="576579" y="1419270"/>
                </a:lnTo>
                <a:lnTo>
                  <a:pt x="0" y="1419270"/>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2" name="Freeform 22"/>
          <p:cNvSpPr/>
          <p:nvPr/>
        </p:nvSpPr>
        <p:spPr>
          <a:xfrm>
            <a:off x="4023128" y="506399"/>
            <a:ext cx="801648" cy="1178894"/>
          </a:xfrm>
          <a:custGeom>
            <a:avLst/>
            <a:gdLst/>
            <a:ahLst/>
            <a:cxnLst/>
            <a:rect l="l" t="t" r="r" b="b"/>
            <a:pathLst>
              <a:path w="801648" h="1178894">
                <a:moveTo>
                  <a:pt x="0" y="0"/>
                </a:moveTo>
                <a:lnTo>
                  <a:pt x="801648" y="0"/>
                </a:lnTo>
                <a:lnTo>
                  <a:pt x="801648" y="1178894"/>
                </a:lnTo>
                <a:lnTo>
                  <a:pt x="0" y="1178894"/>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23" name="Freeform 23"/>
          <p:cNvSpPr/>
          <p:nvPr/>
        </p:nvSpPr>
        <p:spPr>
          <a:xfrm>
            <a:off x="4958126" y="506399"/>
            <a:ext cx="841187" cy="1208168"/>
          </a:xfrm>
          <a:custGeom>
            <a:avLst/>
            <a:gdLst/>
            <a:ahLst/>
            <a:cxnLst/>
            <a:rect l="l" t="t" r="r" b="b"/>
            <a:pathLst>
              <a:path w="841187" h="1208168">
                <a:moveTo>
                  <a:pt x="0" y="0"/>
                </a:moveTo>
                <a:lnTo>
                  <a:pt x="841187" y="0"/>
                </a:lnTo>
                <a:lnTo>
                  <a:pt x="841187" y="1208168"/>
                </a:lnTo>
                <a:lnTo>
                  <a:pt x="0" y="1208168"/>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24" name="Freeform 24"/>
          <p:cNvSpPr/>
          <p:nvPr/>
        </p:nvSpPr>
        <p:spPr>
          <a:xfrm>
            <a:off x="10447782" y="442505"/>
            <a:ext cx="1053494" cy="1282794"/>
          </a:xfrm>
          <a:custGeom>
            <a:avLst/>
            <a:gdLst/>
            <a:ahLst/>
            <a:cxnLst/>
            <a:rect l="l" t="t" r="r" b="b"/>
            <a:pathLst>
              <a:path w="1053494" h="1282794">
                <a:moveTo>
                  <a:pt x="0" y="0"/>
                </a:moveTo>
                <a:lnTo>
                  <a:pt x="1053494" y="0"/>
                </a:lnTo>
                <a:lnTo>
                  <a:pt x="1053494" y="1282794"/>
                </a:lnTo>
                <a:lnTo>
                  <a:pt x="0" y="128279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5" name="TextBox 25"/>
          <p:cNvSpPr txBox="1"/>
          <p:nvPr/>
        </p:nvSpPr>
        <p:spPr>
          <a:xfrm>
            <a:off x="3455800" y="2269930"/>
            <a:ext cx="13258710" cy="7643388"/>
          </a:xfrm>
          <a:prstGeom prst="rect">
            <a:avLst/>
          </a:prstGeom>
        </p:spPr>
        <p:txBody>
          <a:bodyPr lIns="0" tIns="0" rIns="0" bIns="0" rtlCol="0" anchor="t">
            <a:spAutoFit/>
          </a:bodyPr>
          <a:lstStyle/>
          <a:p>
            <a:pPr algn="l">
              <a:lnSpc>
                <a:spcPts val="8160"/>
              </a:lnSpc>
            </a:pPr>
            <a:r>
              <a:rPr lang="en-US" sz="5829">
                <a:solidFill>
                  <a:srgbClr val="000000"/>
                </a:solidFill>
                <a:latin typeface="Schoolbell"/>
                <a:ea typeface="Schoolbell"/>
                <a:cs typeface="Schoolbell"/>
                <a:sym typeface="Schoolbell"/>
              </a:rPr>
              <a:t>Class:</a:t>
            </a:r>
          </a:p>
          <a:p>
            <a:pPr algn="l">
              <a:lnSpc>
                <a:spcPts val="6060"/>
              </a:lnSpc>
            </a:pPr>
            <a:endParaRPr lang="en-US" sz="5829">
              <a:solidFill>
                <a:srgbClr val="000000"/>
              </a:solidFill>
              <a:latin typeface="Schoolbell"/>
              <a:ea typeface="Schoolbell"/>
              <a:cs typeface="Schoolbell"/>
              <a:sym typeface="Schoolbell"/>
            </a:endParaRPr>
          </a:p>
          <a:p>
            <a:pPr algn="l">
              <a:lnSpc>
                <a:spcPts val="6060"/>
              </a:lnSpc>
            </a:pPr>
            <a:r>
              <a:rPr lang="en-US" sz="4329">
                <a:solidFill>
                  <a:srgbClr val="000000"/>
                </a:solidFill>
                <a:latin typeface="Schoolbell"/>
                <a:ea typeface="Schoolbell"/>
                <a:cs typeface="Schoolbell"/>
                <a:sym typeface="Schoolbell"/>
              </a:rPr>
              <a:t>10/12 EYFS Nativity Dress Rehersal (grandparents &amp; siblings)</a:t>
            </a:r>
          </a:p>
          <a:p>
            <a:pPr algn="l">
              <a:lnSpc>
                <a:spcPts val="6060"/>
              </a:lnSpc>
            </a:pPr>
            <a:r>
              <a:rPr lang="en-US" sz="4329">
                <a:solidFill>
                  <a:srgbClr val="000000"/>
                </a:solidFill>
                <a:latin typeface="Schoolbell"/>
                <a:ea typeface="Schoolbell"/>
                <a:cs typeface="Schoolbell"/>
                <a:sym typeface="Schoolbell"/>
              </a:rPr>
              <a:t>11/12 EYFS Nativity</a:t>
            </a:r>
          </a:p>
          <a:p>
            <a:pPr algn="l">
              <a:lnSpc>
                <a:spcPts val="6060"/>
              </a:lnSpc>
            </a:pPr>
            <a:r>
              <a:rPr lang="en-US" sz="4329">
                <a:solidFill>
                  <a:srgbClr val="000000"/>
                </a:solidFill>
                <a:latin typeface="Schoolbell"/>
                <a:ea typeface="Schoolbell"/>
                <a:cs typeface="Schoolbell"/>
                <a:sym typeface="Schoolbell"/>
              </a:rPr>
              <a:t>5/2/27 EYFS Princess Knights &amp; Castles dress up day &amp; workshop</a:t>
            </a:r>
          </a:p>
          <a:p>
            <a:pPr algn="l">
              <a:lnSpc>
                <a:spcPts val="6060"/>
              </a:lnSpc>
            </a:pPr>
            <a:r>
              <a:rPr lang="en-US" sz="4329">
                <a:solidFill>
                  <a:srgbClr val="000000"/>
                </a:solidFill>
                <a:latin typeface="Schoolbell"/>
                <a:ea typeface="Schoolbell"/>
                <a:cs typeface="Schoolbell"/>
                <a:sym typeface="Schoolbell"/>
              </a:rPr>
              <a:t>24/6/27 EYFS Visit to Hertfordshire Zoo (Dinosaur topic)</a:t>
            </a:r>
          </a:p>
          <a:p>
            <a:pPr algn="l">
              <a:lnSpc>
                <a:spcPts val="8160"/>
              </a:lnSpc>
            </a:pPr>
            <a:endParaRPr lang="en-US" sz="4329">
              <a:solidFill>
                <a:srgbClr val="000000"/>
              </a:solidFill>
              <a:latin typeface="Schoolbell"/>
              <a:ea typeface="Schoolbell"/>
              <a:cs typeface="Schoolbell"/>
              <a:sym typeface="Schoolbell"/>
            </a:endParaRPr>
          </a:p>
          <a:p>
            <a:pPr algn="l">
              <a:lnSpc>
                <a:spcPts val="8160"/>
              </a:lnSpc>
            </a:pPr>
            <a:endParaRPr lang="en-US" sz="4329">
              <a:solidFill>
                <a:srgbClr val="000000"/>
              </a:solidFill>
              <a:latin typeface="Schoolbell"/>
              <a:ea typeface="Schoolbell"/>
              <a:cs typeface="Schoolbell"/>
              <a:sym typeface="Schoolbe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2816226" y="-278856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3"/>
            <a:stretch>
              <a:fillRect/>
            </a:stretch>
          </a:blipFill>
        </p:spPr>
      </p:sp>
      <p:sp>
        <p:nvSpPr>
          <p:cNvPr id="3" name="Freeform 3"/>
          <p:cNvSpPr/>
          <p:nvPr/>
        </p:nvSpPr>
        <p:spPr>
          <a:xfrm>
            <a:off x="-3360929" y="8745255"/>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3"/>
            <a:stretch>
              <a:fillRect/>
            </a:stretch>
          </a:blipFill>
        </p:spPr>
      </p:sp>
      <p:sp>
        <p:nvSpPr>
          <p:cNvPr id="4" name="Freeform 4"/>
          <p:cNvSpPr/>
          <p:nvPr/>
        </p:nvSpPr>
        <p:spPr>
          <a:xfrm rot="2036792">
            <a:off x="14370548" y="692935"/>
            <a:ext cx="2635823" cy="687510"/>
          </a:xfrm>
          <a:custGeom>
            <a:avLst/>
            <a:gdLst/>
            <a:ahLst/>
            <a:cxnLst/>
            <a:rect l="l" t="t" r="r" b="b"/>
            <a:pathLst>
              <a:path w="2635823" h="687510">
                <a:moveTo>
                  <a:pt x="0" y="0"/>
                </a:moveTo>
                <a:lnTo>
                  <a:pt x="2635822" y="0"/>
                </a:lnTo>
                <a:lnTo>
                  <a:pt x="2635822" y="687510"/>
                </a:lnTo>
                <a:lnTo>
                  <a:pt x="0" y="687510"/>
                </a:lnTo>
                <a:lnTo>
                  <a:pt x="0" y="0"/>
                </a:lnTo>
                <a:close/>
              </a:path>
            </a:pathLst>
          </a:custGeom>
          <a:blipFill>
            <a:blip r:embed="rId4"/>
            <a:stretch>
              <a:fillRect/>
            </a:stretch>
          </a:blipFill>
        </p:spPr>
      </p:sp>
      <p:sp>
        <p:nvSpPr>
          <p:cNvPr id="5" name="Freeform 5"/>
          <p:cNvSpPr/>
          <p:nvPr/>
        </p:nvSpPr>
        <p:spPr>
          <a:xfrm>
            <a:off x="638374" y="8407701"/>
            <a:ext cx="1280243" cy="1270932"/>
          </a:xfrm>
          <a:custGeom>
            <a:avLst/>
            <a:gdLst/>
            <a:ahLst/>
            <a:cxnLst/>
            <a:rect l="l" t="t" r="r" b="b"/>
            <a:pathLst>
              <a:path w="1280243" h="1270932">
                <a:moveTo>
                  <a:pt x="0" y="0"/>
                </a:moveTo>
                <a:lnTo>
                  <a:pt x="1280243" y="0"/>
                </a:lnTo>
                <a:lnTo>
                  <a:pt x="1280243" y="1270931"/>
                </a:lnTo>
                <a:lnTo>
                  <a:pt x="0" y="127093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6" name="Group 6"/>
          <p:cNvGrpSpPr/>
          <p:nvPr/>
        </p:nvGrpSpPr>
        <p:grpSpPr>
          <a:xfrm>
            <a:off x="1639674" y="977563"/>
            <a:ext cx="5488592" cy="1159332"/>
            <a:chOff x="0" y="0"/>
            <a:chExt cx="7318123" cy="1545776"/>
          </a:xfrm>
        </p:grpSpPr>
        <p:sp>
          <p:nvSpPr>
            <p:cNvPr id="7" name="Freeform 7"/>
            <p:cNvSpPr/>
            <p:nvPr/>
          </p:nvSpPr>
          <p:spPr>
            <a:xfrm>
              <a:off x="2861422" y="76765"/>
              <a:ext cx="845296" cy="1411768"/>
            </a:xfrm>
            <a:custGeom>
              <a:avLst/>
              <a:gdLst/>
              <a:ahLst/>
              <a:cxnLst/>
              <a:rect l="l" t="t" r="r" b="b"/>
              <a:pathLst>
                <a:path w="845296" h="1411768">
                  <a:moveTo>
                    <a:pt x="0" y="0"/>
                  </a:moveTo>
                  <a:lnTo>
                    <a:pt x="845296" y="0"/>
                  </a:lnTo>
                  <a:lnTo>
                    <a:pt x="845296" y="1411768"/>
                  </a:lnTo>
                  <a:lnTo>
                    <a:pt x="0" y="141176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a:off x="1718470" y="0"/>
              <a:ext cx="863702" cy="1545776"/>
            </a:xfrm>
            <a:custGeom>
              <a:avLst/>
              <a:gdLst/>
              <a:ahLst/>
              <a:cxnLst/>
              <a:rect l="l" t="t" r="r" b="b"/>
              <a:pathLst>
                <a:path w="863702" h="1545776">
                  <a:moveTo>
                    <a:pt x="0" y="0"/>
                  </a:moveTo>
                  <a:lnTo>
                    <a:pt x="863702" y="0"/>
                  </a:lnTo>
                  <a:lnTo>
                    <a:pt x="863702" y="1545776"/>
                  </a:lnTo>
                  <a:lnTo>
                    <a:pt x="0" y="154577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Freeform 9"/>
            <p:cNvSpPr/>
            <p:nvPr/>
          </p:nvSpPr>
          <p:spPr>
            <a:xfrm>
              <a:off x="0" y="754"/>
              <a:ext cx="1516052" cy="1545022"/>
            </a:xfrm>
            <a:custGeom>
              <a:avLst/>
              <a:gdLst/>
              <a:ahLst/>
              <a:cxnLst/>
              <a:rect l="l" t="t" r="r" b="b"/>
              <a:pathLst>
                <a:path w="1516052" h="1545022">
                  <a:moveTo>
                    <a:pt x="0" y="0"/>
                  </a:moveTo>
                  <a:lnTo>
                    <a:pt x="1516052" y="0"/>
                  </a:lnTo>
                  <a:lnTo>
                    <a:pt x="1516052" y="1545022"/>
                  </a:lnTo>
                  <a:lnTo>
                    <a:pt x="0" y="154502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0" name="Freeform 10"/>
            <p:cNvSpPr/>
            <p:nvPr/>
          </p:nvSpPr>
          <p:spPr>
            <a:xfrm>
              <a:off x="3908797" y="151783"/>
              <a:ext cx="1266570" cy="1336749"/>
            </a:xfrm>
            <a:custGeom>
              <a:avLst/>
              <a:gdLst/>
              <a:ahLst/>
              <a:cxnLst/>
              <a:rect l="l" t="t" r="r" b="b"/>
              <a:pathLst>
                <a:path w="1266570" h="1336749">
                  <a:moveTo>
                    <a:pt x="0" y="0"/>
                  </a:moveTo>
                  <a:lnTo>
                    <a:pt x="1266570" y="0"/>
                  </a:lnTo>
                  <a:lnTo>
                    <a:pt x="1266570" y="1336750"/>
                  </a:lnTo>
                  <a:lnTo>
                    <a:pt x="0" y="1336750"/>
                  </a:lnTo>
                  <a:lnTo>
                    <a:pt x="0" y="0"/>
                  </a:lnTo>
                  <a:close/>
                </a:path>
              </a:pathLst>
            </a:custGeom>
            <a:blipFill>
              <a:blip r:embed="rId13"/>
              <a:stretch>
                <a:fillRect/>
              </a:stretch>
            </a:blipFill>
          </p:spPr>
        </p:sp>
        <p:sp>
          <p:nvSpPr>
            <p:cNvPr id="11" name="Freeform 11"/>
            <p:cNvSpPr/>
            <p:nvPr/>
          </p:nvSpPr>
          <p:spPr>
            <a:xfrm>
              <a:off x="5278356" y="127918"/>
              <a:ext cx="932242" cy="1417858"/>
            </a:xfrm>
            <a:custGeom>
              <a:avLst/>
              <a:gdLst/>
              <a:ahLst/>
              <a:cxnLst/>
              <a:rect l="l" t="t" r="r" b="b"/>
              <a:pathLst>
                <a:path w="932242" h="1417858">
                  <a:moveTo>
                    <a:pt x="0" y="0"/>
                  </a:moveTo>
                  <a:lnTo>
                    <a:pt x="932242" y="0"/>
                  </a:lnTo>
                  <a:lnTo>
                    <a:pt x="932242" y="1417858"/>
                  </a:lnTo>
                  <a:lnTo>
                    <a:pt x="0" y="141785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2" name="Freeform 12"/>
            <p:cNvSpPr/>
            <p:nvPr/>
          </p:nvSpPr>
          <p:spPr>
            <a:xfrm>
              <a:off x="6347533" y="76765"/>
              <a:ext cx="970590" cy="1411768"/>
            </a:xfrm>
            <a:custGeom>
              <a:avLst/>
              <a:gdLst/>
              <a:ahLst/>
              <a:cxnLst/>
              <a:rect l="l" t="t" r="r" b="b"/>
              <a:pathLst>
                <a:path w="970590" h="1411768">
                  <a:moveTo>
                    <a:pt x="0" y="0"/>
                  </a:moveTo>
                  <a:lnTo>
                    <a:pt x="970590" y="0"/>
                  </a:lnTo>
                  <a:lnTo>
                    <a:pt x="970590" y="1411768"/>
                  </a:lnTo>
                  <a:lnTo>
                    <a:pt x="0" y="141176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grpSp>
      <p:grpSp>
        <p:nvGrpSpPr>
          <p:cNvPr id="13" name="Group 13"/>
          <p:cNvGrpSpPr/>
          <p:nvPr/>
        </p:nvGrpSpPr>
        <p:grpSpPr>
          <a:xfrm>
            <a:off x="8091484" y="886503"/>
            <a:ext cx="7941337" cy="1341450"/>
            <a:chOff x="0" y="0"/>
            <a:chExt cx="10588449" cy="1788600"/>
          </a:xfrm>
        </p:grpSpPr>
        <p:sp>
          <p:nvSpPr>
            <p:cNvPr id="14" name="Freeform 14"/>
            <p:cNvSpPr/>
            <p:nvPr/>
          </p:nvSpPr>
          <p:spPr>
            <a:xfrm>
              <a:off x="2391297" y="227590"/>
              <a:ext cx="1290715" cy="1362232"/>
            </a:xfrm>
            <a:custGeom>
              <a:avLst/>
              <a:gdLst/>
              <a:ahLst/>
              <a:cxnLst/>
              <a:rect l="l" t="t" r="r" b="b"/>
              <a:pathLst>
                <a:path w="1290715" h="1362232">
                  <a:moveTo>
                    <a:pt x="0" y="0"/>
                  </a:moveTo>
                  <a:lnTo>
                    <a:pt x="1290715" y="0"/>
                  </a:lnTo>
                  <a:lnTo>
                    <a:pt x="1290715" y="1362232"/>
                  </a:lnTo>
                  <a:lnTo>
                    <a:pt x="0" y="13622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5" name="Freeform 15"/>
            <p:cNvSpPr/>
            <p:nvPr/>
          </p:nvSpPr>
          <p:spPr>
            <a:xfrm>
              <a:off x="6243002" y="169356"/>
              <a:ext cx="1145887" cy="1331136"/>
            </a:xfrm>
            <a:custGeom>
              <a:avLst/>
              <a:gdLst/>
              <a:ahLst/>
              <a:cxnLst/>
              <a:rect l="l" t="t" r="r" b="b"/>
              <a:pathLst>
                <a:path w="1145887" h="1331136">
                  <a:moveTo>
                    <a:pt x="0" y="0"/>
                  </a:moveTo>
                  <a:lnTo>
                    <a:pt x="1145887" y="0"/>
                  </a:lnTo>
                  <a:lnTo>
                    <a:pt x="1145887" y="1331136"/>
                  </a:lnTo>
                  <a:lnTo>
                    <a:pt x="0" y="133113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6" name="Freeform 16"/>
            <p:cNvSpPr/>
            <p:nvPr/>
          </p:nvSpPr>
          <p:spPr>
            <a:xfrm>
              <a:off x="7579726" y="98313"/>
              <a:ext cx="906158" cy="1402179"/>
            </a:xfrm>
            <a:custGeom>
              <a:avLst/>
              <a:gdLst/>
              <a:ahLst/>
              <a:cxnLst/>
              <a:rect l="l" t="t" r="r" b="b"/>
              <a:pathLst>
                <a:path w="906158" h="1402179">
                  <a:moveTo>
                    <a:pt x="0" y="0"/>
                  </a:moveTo>
                  <a:lnTo>
                    <a:pt x="906158" y="0"/>
                  </a:lnTo>
                  <a:lnTo>
                    <a:pt x="906158" y="1402179"/>
                  </a:lnTo>
                  <a:lnTo>
                    <a:pt x="0" y="1402179"/>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7" name="Freeform 17"/>
            <p:cNvSpPr/>
            <p:nvPr/>
          </p:nvSpPr>
          <p:spPr>
            <a:xfrm>
              <a:off x="0" y="214804"/>
              <a:ext cx="1292480" cy="1573796"/>
            </a:xfrm>
            <a:custGeom>
              <a:avLst/>
              <a:gdLst/>
              <a:ahLst/>
              <a:cxnLst/>
              <a:rect l="l" t="t" r="r" b="b"/>
              <a:pathLst>
                <a:path w="1292480" h="1573796">
                  <a:moveTo>
                    <a:pt x="0" y="0"/>
                  </a:moveTo>
                  <a:lnTo>
                    <a:pt x="1292480" y="0"/>
                  </a:lnTo>
                  <a:lnTo>
                    <a:pt x="1292480" y="1573796"/>
                  </a:lnTo>
                  <a:lnTo>
                    <a:pt x="0" y="1573796"/>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8" name="Freeform 18"/>
            <p:cNvSpPr/>
            <p:nvPr/>
          </p:nvSpPr>
          <p:spPr>
            <a:xfrm>
              <a:off x="5024966" y="133834"/>
              <a:ext cx="1218036" cy="1483149"/>
            </a:xfrm>
            <a:custGeom>
              <a:avLst/>
              <a:gdLst/>
              <a:ahLst/>
              <a:cxnLst/>
              <a:rect l="l" t="t" r="r" b="b"/>
              <a:pathLst>
                <a:path w="1218036" h="1483149">
                  <a:moveTo>
                    <a:pt x="0" y="0"/>
                  </a:moveTo>
                  <a:lnTo>
                    <a:pt x="1218036" y="0"/>
                  </a:lnTo>
                  <a:lnTo>
                    <a:pt x="1218036" y="1483150"/>
                  </a:lnTo>
                  <a:lnTo>
                    <a:pt x="0" y="148315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9" name="Freeform 19"/>
            <p:cNvSpPr/>
            <p:nvPr/>
          </p:nvSpPr>
          <p:spPr>
            <a:xfrm>
              <a:off x="1486821" y="214804"/>
              <a:ext cx="569635" cy="1402179"/>
            </a:xfrm>
            <a:custGeom>
              <a:avLst/>
              <a:gdLst/>
              <a:ahLst/>
              <a:cxnLst/>
              <a:rect l="l" t="t" r="r" b="b"/>
              <a:pathLst>
                <a:path w="569635" h="1402179">
                  <a:moveTo>
                    <a:pt x="0" y="0"/>
                  </a:moveTo>
                  <a:lnTo>
                    <a:pt x="569636" y="0"/>
                  </a:lnTo>
                  <a:lnTo>
                    <a:pt x="569636" y="1402180"/>
                  </a:lnTo>
                  <a:lnTo>
                    <a:pt x="0" y="1402180"/>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20" name="Freeform 20"/>
            <p:cNvSpPr/>
            <p:nvPr/>
          </p:nvSpPr>
          <p:spPr>
            <a:xfrm>
              <a:off x="3913573" y="185794"/>
              <a:ext cx="840662" cy="1404028"/>
            </a:xfrm>
            <a:custGeom>
              <a:avLst/>
              <a:gdLst/>
              <a:ahLst/>
              <a:cxnLst/>
              <a:rect l="l" t="t" r="r" b="b"/>
              <a:pathLst>
                <a:path w="840662" h="1404028">
                  <a:moveTo>
                    <a:pt x="0" y="0"/>
                  </a:moveTo>
                  <a:lnTo>
                    <a:pt x="840661" y="0"/>
                  </a:lnTo>
                  <a:lnTo>
                    <a:pt x="840661" y="1404028"/>
                  </a:lnTo>
                  <a:lnTo>
                    <a:pt x="0" y="140402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1" name="Freeform 21"/>
            <p:cNvSpPr/>
            <p:nvPr/>
          </p:nvSpPr>
          <p:spPr>
            <a:xfrm>
              <a:off x="8676721" y="98313"/>
              <a:ext cx="900611" cy="1369751"/>
            </a:xfrm>
            <a:custGeom>
              <a:avLst/>
              <a:gdLst/>
              <a:ahLst/>
              <a:cxnLst/>
              <a:rect l="l" t="t" r="r" b="b"/>
              <a:pathLst>
                <a:path w="900611" h="1369751">
                  <a:moveTo>
                    <a:pt x="0" y="0"/>
                  </a:moveTo>
                  <a:lnTo>
                    <a:pt x="900611" y="0"/>
                  </a:lnTo>
                  <a:lnTo>
                    <a:pt x="900611" y="1369750"/>
                  </a:lnTo>
                  <a:lnTo>
                    <a:pt x="0" y="136975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2" name="Freeform 22"/>
            <p:cNvSpPr/>
            <p:nvPr/>
          </p:nvSpPr>
          <p:spPr>
            <a:xfrm>
              <a:off x="9768168" y="0"/>
              <a:ext cx="820280" cy="1468063"/>
            </a:xfrm>
            <a:custGeom>
              <a:avLst/>
              <a:gdLst/>
              <a:ahLst/>
              <a:cxnLst/>
              <a:rect l="l" t="t" r="r" b="b"/>
              <a:pathLst>
                <a:path w="820280" h="1468063">
                  <a:moveTo>
                    <a:pt x="0" y="0"/>
                  </a:moveTo>
                  <a:lnTo>
                    <a:pt x="820281" y="0"/>
                  </a:lnTo>
                  <a:lnTo>
                    <a:pt x="820281" y="1468063"/>
                  </a:lnTo>
                  <a:lnTo>
                    <a:pt x="0" y="146806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grpSp>
      <p:graphicFrame>
        <p:nvGraphicFramePr>
          <p:cNvPr id="23" name="Object 23"/>
          <p:cNvGraphicFramePr/>
          <p:nvPr>
            <p:extLst>
              <p:ext uri="{D42A27DB-BD31-4B8C-83A1-F6EECF244321}">
                <p14:modId xmlns:p14="http://schemas.microsoft.com/office/powerpoint/2010/main" val="2237860960"/>
              </p:ext>
            </p:extLst>
          </p:nvPr>
        </p:nvGraphicFramePr>
        <p:xfrm>
          <a:off x="-1752600" y="495300"/>
          <a:ext cx="21793200" cy="6713754"/>
        </p:xfrm>
        <a:graphic>
          <a:graphicData uri="http://schemas.openxmlformats.org/presentationml/2006/ole">
            <mc:AlternateContent xmlns:mc="http://schemas.openxmlformats.org/markup-compatibility/2006">
              <mc:Choice xmlns:v="urn:schemas-microsoft-com:vml" Requires="v">
                <p:oleObj spid="_x0000_s1033" name="Worksheet" r:id="rId28" imgW="19469100" imgH="4635500" progId="Excel.Sheet.12">
                  <p:embed/>
                </p:oleObj>
              </mc:Choice>
              <mc:Fallback>
                <p:oleObj name="Worksheet" r:id="rId28" imgW="19469100" imgH="4635500" progId="Excel.Sheet.12">
                  <p:embed/>
                  <p:pic>
                    <p:nvPicPr>
                      <p:cNvPr id="0" name=""/>
                      <p:cNvPicPr/>
                      <p:nvPr/>
                    </p:nvPicPr>
                    <p:blipFill>
                      <a:blip r:embed="rId29"/>
                      <a:stretch>
                        <a:fillRect/>
                      </a:stretch>
                    </p:blipFill>
                    <p:spPr>
                      <a:xfrm>
                        <a:off x="-1752600" y="495300"/>
                        <a:ext cx="21793200" cy="6713754"/>
                      </a:xfrm>
                      <a:prstGeom prst="rect">
                        <a:avLst/>
                      </a:prstGeom>
                    </p:spPr>
                  </p:pic>
                </p:oleObj>
              </mc:Fallback>
            </mc:AlternateContent>
          </a:graphicData>
        </a:graphic>
      </p:graphicFrame>
      <p:sp>
        <p:nvSpPr>
          <p:cNvPr id="24" name="TextBox 24"/>
          <p:cNvSpPr txBox="1"/>
          <p:nvPr/>
        </p:nvSpPr>
        <p:spPr>
          <a:xfrm>
            <a:off x="1947333" y="5086350"/>
            <a:ext cx="14393333" cy="3909387"/>
          </a:xfrm>
          <a:prstGeom prst="rect">
            <a:avLst/>
          </a:prstGeom>
        </p:spPr>
        <p:txBody>
          <a:bodyPr lIns="0" tIns="0" rIns="0" bIns="0" rtlCol="0" anchor="t">
            <a:spAutoFit/>
          </a:bodyPr>
          <a:lstStyle/>
          <a:p>
            <a:pPr algn="ctr">
              <a:lnSpc>
                <a:spcPts val="3880"/>
              </a:lnSpc>
            </a:pPr>
            <a:r>
              <a:rPr lang="en-US" sz="2771" dirty="0">
                <a:solidFill>
                  <a:srgbClr val="000000"/>
                </a:solidFill>
                <a:latin typeface="Schoolbell"/>
                <a:ea typeface="Schoolbell"/>
                <a:cs typeface="Schoolbell"/>
                <a:sym typeface="Schoolbell"/>
              </a:rPr>
              <a:t>Our daily routine usually stays the same so that children know what to expect. As the year goes on more Adult Directed sessions will be incorporated into our day.</a:t>
            </a:r>
          </a:p>
          <a:p>
            <a:pPr algn="ctr">
              <a:lnSpc>
                <a:spcPts val="3880"/>
              </a:lnSpc>
            </a:pPr>
            <a:endParaRPr lang="en-US" sz="2771" dirty="0">
              <a:solidFill>
                <a:srgbClr val="000000"/>
              </a:solidFill>
              <a:latin typeface="Schoolbell"/>
              <a:ea typeface="Schoolbell"/>
              <a:cs typeface="Schoolbell"/>
              <a:sym typeface="Schoolbell"/>
            </a:endParaRPr>
          </a:p>
          <a:p>
            <a:pPr algn="ctr">
              <a:lnSpc>
                <a:spcPts val="3880"/>
              </a:lnSpc>
            </a:pPr>
            <a:r>
              <a:rPr lang="en-US" sz="2771" dirty="0">
                <a:solidFill>
                  <a:srgbClr val="000000"/>
                </a:solidFill>
                <a:latin typeface="Schoolbell"/>
                <a:ea typeface="Schoolbell"/>
                <a:cs typeface="Schoolbell"/>
                <a:sym typeface="Schoolbell"/>
              </a:rPr>
              <a:t>On Mondays - RE</a:t>
            </a:r>
          </a:p>
          <a:p>
            <a:pPr algn="ctr">
              <a:lnSpc>
                <a:spcPts val="3880"/>
              </a:lnSpc>
            </a:pPr>
            <a:r>
              <a:rPr lang="en-US" sz="2771" dirty="0">
                <a:solidFill>
                  <a:srgbClr val="000000"/>
                </a:solidFill>
                <a:latin typeface="Schoolbell"/>
                <a:ea typeface="Schoolbell"/>
                <a:cs typeface="Schoolbell"/>
                <a:sym typeface="Schoolbell"/>
              </a:rPr>
              <a:t>On Tuesdays - PE</a:t>
            </a:r>
          </a:p>
          <a:p>
            <a:pPr algn="ctr">
              <a:lnSpc>
                <a:spcPts val="3880"/>
              </a:lnSpc>
            </a:pPr>
            <a:r>
              <a:rPr lang="en-US" sz="2771" dirty="0">
                <a:solidFill>
                  <a:srgbClr val="000000"/>
                </a:solidFill>
                <a:latin typeface="Schoolbell"/>
                <a:ea typeface="Schoolbell"/>
                <a:cs typeface="Schoolbell"/>
                <a:sym typeface="Schoolbell"/>
              </a:rPr>
              <a:t>On Wednesday - Topic</a:t>
            </a:r>
          </a:p>
          <a:p>
            <a:pPr algn="ctr">
              <a:lnSpc>
                <a:spcPts val="3880"/>
              </a:lnSpc>
            </a:pPr>
            <a:r>
              <a:rPr lang="en-US" sz="2771" dirty="0">
                <a:solidFill>
                  <a:srgbClr val="000000"/>
                </a:solidFill>
                <a:latin typeface="Schoolbell"/>
                <a:ea typeface="Schoolbell"/>
                <a:cs typeface="Schoolbell"/>
                <a:sym typeface="Schoolbell"/>
              </a:rPr>
              <a:t>On Thursday - Music</a:t>
            </a:r>
          </a:p>
          <a:p>
            <a:pPr algn="ctr">
              <a:lnSpc>
                <a:spcPts val="3880"/>
              </a:lnSpc>
              <a:spcBef>
                <a:spcPct val="0"/>
              </a:spcBef>
            </a:pPr>
            <a:r>
              <a:rPr lang="en-US" sz="2771" dirty="0">
                <a:solidFill>
                  <a:srgbClr val="000000"/>
                </a:solidFill>
                <a:latin typeface="Schoolbell"/>
                <a:ea typeface="Schoolbell"/>
                <a:cs typeface="Schoolbell"/>
                <a:sym typeface="Schoolbell"/>
              </a:rPr>
              <a:t>On Friday - Woodland Working (Forest School)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1339347" y="-2935313"/>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flipH="1" flipV="1">
            <a:off x="-4192029" y="7603554"/>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2"/>
            <a:stretch>
              <a:fillRect/>
            </a:stretch>
          </a:blipFill>
        </p:spPr>
      </p:sp>
      <p:sp>
        <p:nvSpPr>
          <p:cNvPr id="4" name="Freeform 4"/>
          <p:cNvSpPr/>
          <p:nvPr/>
        </p:nvSpPr>
        <p:spPr>
          <a:xfrm rot="5400000">
            <a:off x="938907" y="2364582"/>
            <a:ext cx="3089199" cy="3873604"/>
          </a:xfrm>
          <a:custGeom>
            <a:avLst/>
            <a:gdLst/>
            <a:ahLst/>
            <a:cxnLst/>
            <a:rect l="l" t="t" r="r" b="b"/>
            <a:pathLst>
              <a:path w="3089199" h="3873604">
                <a:moveTo>
                  <a:pt x="0" y="0"/>
                </a:moveTo>
                <a:lnTo>
                  <a:pt x="3089200" y="0"/>
                </a:lnTo>
                <a:lnTo>
                  <a:pt x="3089200" y="3873604"/>
                </a:lnTo>
                <a:lnTo>
                  <a:pt x="0" y="3873604"/>
                </a:lnTo>
                <a:lnTo>
                  <a:pt x="0" y="0"/>
                </a:lnTo>
                <a:close/>
              </a:path>
            </a:pathLst>
          </a:custGeom>
          <a:blipFill>
            <a:blip r:embed="rId3"/>
            <a:stretch>
              <a:fillRect/>
            </a:stretch>
          </a:blipFill>
        </p:spPr>
      </p:sp>
      <p:sp>
        <p:nvSpPr>
          <p:cNvPr id="5" name="Freeform 5"/>
          <p:cNvSpPr/>
          <p:nvPr/>
        </p:nvSpPr>
        <p:spPr>
          <a:xfrm>
            <a:off x="11380760" y="2563119"/>
            <a:ext cx="2831908" cy="2831908"/>
          </a:xfrm>
          <a:custGeom>
            <a:avLst/>
            <a:gdLst/>
            <a:ahLst/>
            <a:cxnLst/>
            <a:rect l="l" t="t" r="r" b="b"/>
            <a:pathLst>
              <a:path w="2831908" h="2831908">
                <a:moveTo>
                  <a:pt x="0" y="0"/>
                </a:moveTo>
                <a:lnTo>
                  <a:pt x="2831908" y="0"/>
                </a:lnTo>
                <a:lnTo>
                  <a:pt x="2831908" y="2831908"/>
                </a:lnTo>
                <a:lnTo>
                  <a:pt x="0" y="2831908"/>
                </a:lnTo>
                <a:lnTo>
                  <a:pt x="0" y="0"/>
                </a:lnTo>
                <a:close/>
              </a:path>
            </a:pathLst>
          </a:custGeom>
          <a:blipFill>
            <a:blip r:embed="rId4"/>
            <a:stretch>
              <a:fillRect/>
            </a:stretch>
          </a:blipFill>
        </p:spPr>
      </p:sp>
      <p:sp>
        <p:nvSpPr>
          <p:cNvPr id="6" name="Freeform 6"/>
          <p:cNvSpPr/>
          <p:nvPr/>
        </p:nvSpPr>
        <p:spPr>
          <a:xfrm>
            <a:off x="5405485" y="3267322"/>
            <a:ext cx="6518972" cy="2900943"/>
          </a:xfrm>
          <a:custGeom>
            <a:avLst/>
            <a:gdLst/>
            <a:ahLst/>
            <a:cxnLst/>
            <a:rect l="l" t="t" r="r" b="b"/>
            <a:pathLst>
              <a:path w="6518972" h="2900943">
                <a:moveTo>
                  <a:pt x="0" y="0"/>
                </a:moveTo>
                <a:lnTo>
                  <a:pt x="6518972" y="0"/>
                </a:lnTo>
                <a:lnTo>
                  <a:pt x="6518972" y="2900942"/>
                </a:lnTo>
                <a:lnTo>
                  <a:pt x="0" y="2900942"/>
                </a:lnTo>
                <a:lnTo>
                  <a:pt x="0" y="0"/>
                </a:lnTo>
                <a:close/>
              </a:path>
            </a:pathLst>
          </a:custGeom>
          <a:blipFill>
            <a:blip r:embed="rId5"/>
            <a:stretch>
              <a:fillRect/>
            </a:stretch>
          </a:blipFill>
        </p:spPr>
      </p:sp>
      <p:sp>
        <p:nvSpPr>
          <p:cNvPr id="7" name="Freeform 7"/>
          <p:cNvSpPr/>
          <p:nvPr/>
        </p:nvSpPr>
        <p:spPr>
          <a:xfrm rot="-1759193">
            <a:off x="3496658" y="5376085"/>
            <a:ext cx="1527553" cy="486907"/>
          </a:xfrm>
          <a:custGeom>
            <a:avLst/>
            <a:gdLst/>
            <a:ahLst/>
            <a:cxnLst/>
            <a:rect l="l" t="t" r="r" b="b"/>
            <a:pathLst>
              <a:path w="1527553" h="486907">
                <a:moveTo>
                  <a:pt x="0" y="0"/>
                </a:moveTo>
                <a:lnTo>
                  <a:pt x="1527553" y="0"/>
                </a:lnTo>
                <a:lnTo>
                  <a:pt x="1527553" y="486908"/>
                </a:lnTo>
                <a:lnTo>
                  <a:pt x="0" y="486908"/>
                </a:lnTo>
                <a:lnTo>
                  <a:pt x="0" y="0"/>
                </a:lnTo>
                <a:close/>
              </a:path>
            </a:pathLst>
          </a:custGeom>
          <a:blipFill>
            <a:blip r:embed="rId6"/>
            <a:stretch>
              <a:fillRect/>
            </a:stretch>
          </a:blipFill>
        </p:spPr>
      </p:sp>
      <p:sp>
        <p:nvSpPr>
          <p:cNvPr id="8" name="Freeform 8"/>
          <p:cNvSpPr/>
          <p:nvPr/>
        </p:nvSpPr>
        <p:spPr>
          <a:xfrm>
            <a:off x="-122912" y="5325355"/>
            <a:ext cx="1060471" cy="1437927"/>
          </a:xfrm>
          <a:custGeom>
            <a:avLst/>
            <a:gdLst/>
            <a:ahLst/>
            <a:cxnLst/>
            <a:rect l="l" t="t" r="r" b="b"/>
            <a:pathLst>
              <a:path w="1060471" h="1437927">
                <a:moveTo>
                  <a:pt x="0" y="0"/>
                </a:moveTo>
                <a:lnTo>
                  <a:pt x="1060471" y="0"/>
                </a:lnTo>
                <a:lnTo>
                  <a:pt x="1060471" y="1437927"/>
                </a:lnTo>
                <a:lnTo>
                  <a:pt x="0" y="1437927"/>
                </a:lnTo>
                <a:lnTo>
                  <a:pt x="0" y="0"/>
                </a:lnTo>
                <a:close/>
              </a:path>
            </a:pathLst>
          </a:custGeom>
          <a:blipFill>
            <a:blip r:embed="rId7"/>
            <a:stretch>
              <a:fillRect/>
            </a:stretch>
          </a:blipFill>
        </p:spPr>
      </p:sp>
      <p:sp>
        <p:nvSpPr>
          <p:cNvPr id="9" name="Freeform 9"/>
          <p:cNvSpPr/>
          <p:nvPr/>
        </p:nvSpPr>
        <p:spPr>
          <a:xfrm>
            <a:off x="1664347" y="2374567"/>
            <a:ext cx="1095978" cy="1486072"/>
          </a:xfrm>
          <a:custGeom>
            <a:avLst/>
            <a:gdLst/>
            <a:ahLst/>
            <a:cxnLst/>
            <a:rect l="l" t="t" r="r" b="b"/>
            <a:pathLst>
              <a:path w="1095978" h="1486072">
                <a:moveTo>
                  <a:pt x="0" y="0"/>
                </a:moveTo>
                <a:lnTo>
                  <a:pt x="1095978" y="0"/>
                </a:lnTo>
                <a:lnTo>
                  <a:pt x="1095978" y="1486072"/>
                </a:lnTo>
                <a:lnTo>
                  <a:pt x="0" y="1486072"/>
                </a:lnTo>
                <a:lnTo>
                  <a:pt x="0" y="0"/>
                </a:lnTo>
                <a:close/>
              </a:path>
            </a:pathLst>
          </a:custGeom>
          <a:blipFill>
            <a:blip r:embed="rId7"/>
            <a:stretch>
              <a:fillRect/>
            </a:stretch>
          </a:blipFill>
        </p:spPr>
      </p:sp>
      <p:sp>
        <p:nvSpPr>
          <p:cNvPr id="10" name="Freeform 10"/>
          <p:cNvSpPr/>
          <p:nvPr/>
        </p:nvSpPr>
        <p:spPr>
          <a:xfrm rot="-1171110">
            <a:off x="102439" y="2839069"/>
            <a:ext cx="1747663" cy="557068"/>
          </a:xfrm>
          <a:custGeom>
            <a:avLst/>
            <a:gdLst/>
            <a:ahLst/>
            <a:cxnLst/>
            <a:rect l="l" t="t" r="r" b="b"/>
            <a:pathLst>
              <a:path w="1747663" h="557068">
                <a:moveTo>
                  <a:pt x="0" y="0"/>
                </a:moveTo>
                <a:lnTo>
                  <a:pt x="1747663" y="0"/>
                </a:lnTo>
                <a:lnTo>
                  <a:pt x="1747663" y="557068"/>
                </a:lnTo>
                <a:lnTo>
                  <a:pt x="0" y="557068"/>
                </a:lnTo>
                <a:lnTo>
                  <a:pt x="0" y="0"/>
                </a:lnTo>
                <a:close/>
              </a:path>
            </a:pathLst>
          </a:custGeom>
          <a:blipFill>
            <a:blip r:embed="rId6"/>
            <a:stretch>
              <a:fillRect/>
            </a:stretch>
          </a:blipFill>
        </p:spPr>
      </p:sp>
      <p:sp>
        <p:nvSpPr>
          <p:cNvPr id="11" name="Freeform 11"/>
          <p:cNvSpPr/>
          <p:nvPr/>
        </p:nvSpPr>
        <p:spPr>
          <a:xfrm rot="-1171110">
            <a:off x="4983914" y="2982289"/>
            <a:ext cx="1447190" cy="461292"/>
          </a:xfrm>
          <a:custGeom>
            <a:avLst/>
            <a:gdLst/>
            <a:ahLst/>
            <a:cxnLst/>
            <a:rect l="l" t="t" r="r" b="b"/>
            <a:pathLst>
              <a:path w="1447190" h="461292">
                <a:moveTo>
                  <a:pt x="0" y="0"/>
                </a:moveTo>
                <a:lnTo>
                  <a:pt x="1447189" y="0"/>
                </a:lnTo>
                <a:lnTo>
                  <a:pt x="1447189" y="461292"/>
                </a:lnTo>
                <a:lnTo>
                  <a:pt x="0" y="461292"/>
                </a:lnTo>
                <a:lnTo>
                  <a:pt x="0" y="0"/>
                </a:lnTo>
                <a:close/>
              </a:path>
            </a:pathLst>
          </a:custGeom>
          <a:blipFill>
            <a:blip r:embed="rId6"/>
            <a:stretch>
              <a:fillRect/>
            </a:stretch>
          </a:blipFill>
        </p:spPr>
      </p:sp>
      <p:sp>
        <p:nvSpPr>
          <p:cNvPr id="12" name="Freeform 12"/>
          <p:cNvSpPr/>
          <p:nvPr/>
        </p:nvSpPr>
        <p:spPr>
          <a:xfrm rot="-2399077">
            <a:off x="10703020" y="5548045"/>
            <a:ext cx="1812415" cy="577707"/>
          </a:xfrm>
          <a:custGeom>
            <a:avLst/>
            <a:gdLst/>
            <a:ahLst/>
            <a:cxnLst/>
            <a:rect l="l" t="t" r="r" b="b"/>
            <a:pathLst>
              <a:path w="1812415" h="577707">
                <a:moveTo>
                  <a:pt x="0" y="0"/>
                </a:moveTo>
                <a:lnTo>
                  <a:pt x="1812415" y="0"/>
                </a:lnTo>
                <a:lnTo>
                  <a:pt x="1812415" y="577707"/>
                </a:lnTo>
                <a:lnTo>
                  <a:pt x="0" y="577707"/>
                </a:lnTo>
                <a:lnTo>
                  <a:pt x="0" y="0"/>
                </a:lnTo>
                <a:close/>
              </a:path>
            </a:pathLst>
          </a:custGeom>
          <a:blipFill>
            <a:blip r:embed="rId6"/>
            <a:stretch>
              <a:fillRect/>
            </a:stretch>
          </a:blipFill>
        </p:spPr>
      </p:sp>
      <p:sp>
        <p:nvSpPr>
          <p:cNvPr id="13" name="Freeform 13"/>
          <p:cNvSpPr/>
          <p:nvPr/>
        </p:nvSpPr>
        <p:spPr>
          <a:xfrm>
            <a:off x="7652283" y="2756784"/>
            <a:ext cx="1095978" cy="840439"/>
          </a:xfrm>
          <a:custGeom>
            <a:avLst/>
            <a:gdLst/>
            <a:ahLst/>
            <a:cxnLst/>
            <a:rect l="l" t="t" r="r" b="b"/>
            <a:pathLst>
              <a:path w="1095978" h="840439">
                <a:moveTo>
                  <a:pt x="0" y="0"/>
                </a:moveTo>
                <a:lnTo>
                  <a:pt x="1095978" y="0"/>
                </a:lnTo>
                <a:lnTo>
                  <a:pt x="1095978" y="840439"/>
                </a:lnTo>
                <a:lnTo>
                  <a:pt x="0" y="840439"/>
                </a:lnTo>
                <a:lnTo>
                  <a:pt x="0" y="0"/>
                </a:lnTo>
                <a:close/>
              </a:path>
            </a:pathLst>
          </a:custGeom>
          <a:blipFill>
            <a:blip r:embed="rId7"/>
            <a:stretch>
              <a:fillRect b="-76820"/>
            </a:stretch>
          </a:blipFill>
        </p:spPr>
      </p:sp>
      <p:sp>
        <p:nvSpPr>
          <p:cNvPr id="14" name="Freeform 14"/>
          <p:cNvSpPr/>
          <p:nvPr/>
        </p:nvSpPr>
        <p:spPr>
          <a:xfrm>
            <a:off x="9659322" y="1198793"/>
            <a:ext cx="607966" cy="1015391"/>
          </a:xfrm>
          <a:custGeom>
            <a:avLst/>
            <a:gdLst/>
            <a:ahLst/>
            <a:cxnLst/>
            <a:rect l="l" t="t" r="r" b="b"/>
            <a:pathLst>
              <a:path w="607966" h="1015391">
                <a:moveTo>
                  <a:pt x="0" y="0"/>
                </a:moveTo>
                <a:lnTo>
                  <a:pt x="607966" y="0"/>
                </a:lnTo>
                <a:lnTo>
                  <a:pt x="607966" y="1015392"/>
                </a:lnTo>
                <a:lnTo>
                  <a:pt x="0" y="101539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5" name="Freeform 15"/>
          <p:cNvSpPr/>
          <p:nvPr/>
        </p:nvSpPr>
        <p:spPr>
          <a:xfrm rot="-218968">
            <a:off x="11415040" y="1107904"/>
            <a:ext cx="475136" cy="1092266"/>
          </a:xfrm>
          <a:custGeom>
            <a:avLst/>
            <a:gdLst/>
            <a:ahLst/>
            <a:cxnLst/>
            <a:rect l="l" t="t" r="r" b="b"/>
            <a:pathLst>
              <a:path w="475136" h="1092266">
                <a:moveTo>
                  <a:pt x="0" y="0"/>
                </a:moveTo>
                <a:lnTo>
                  <a:pt x="475136" y="0"/>
                </a:lnTo>
                <a:lnTo>
                  <a:pt x="475136" y="1092266"/>
                </a:lnTo>
                <a:lnTo>
                  <a:pt x="0" y="109226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a:off x="2771340" y="1237542"/>
            <a:ext cx="743649" cy="970504"/>
          </a:xfrm>
          <a:custGeom>
            <a:avLst/>
            <a:gdLst/>
            <a:ahLst/>
            <a:cxnLst/>
            <a:rect l="l" t="t" r="r" b="b"/>
            <a:pathLst>
              <a:path w="743649" h="970504">
                <a:moveTo>
                  <a:pt x="0" y="0"/>
                </a:moveTo>
                <a:lnTo>
                  <a:pt x="743649" y="0"/>
                </a:lnTo>
                <a:lnTo>
                  <a:pt x="743649" y="970504"/>
                </a:lnTo>
                <a:lnTo>
                  <a:pt x="0" y="970504"/>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7" name="Freeform 17"/>
          <p:cNvSpPr/>
          <p:nvPr/>
        </p:nvSpPr>
        <p:spPr>
          <a:xfrm>
            <a:off x="3785298" y="1149016"/>
            <a:ext cx="475136" cy="1092266"/>
          </a:xfrm>
          <a:custGeom>
            <a:avLst/>
            <a:gdLst/>
            <a:ahLst/>
            <a:cxnLst/>
            <a:rect l="l" t="t" r="r" b="b"/>
            <a:pathLst>
              <a:path w="475136" h="1092266">
                <a:moveTo>
                  <a:pt x="0" y="0"/>
                </a:moveTo>
                <a:lnTo>
                  <a:pt x="475136" y="0"/>
                </a:lnTo>
                <a:lnTo>
                  <a:pt x="475136" y="1092266"/>
                </a:lnTo>
                <a:lnTo>
                  <a:pt x="0" y="109226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8" name="Freeform 18"/>
          <p:cNvSpPr/>
          <p:nvPr/>
        </p:nvSpPr>
        <p:spPr>
          <a:xfrm rot="493615">
            <a:off x="1784462" y="1087049"/>
            <a:ext cx="898225" cy="1149727"/>
          </a:xfrm>
          <a:custGeom>
            <a:avLst/>
            <a:gdLst/>
            <a:ahLst/>
            <a:cxnLst/>
            <a:rect l="l" t="t" r="r" b="b"/>
            <a:pathLst>
              <a:path w="898225" h="1149727">
                <a:moveTo>
                  <a:pt x="0" y="0"/>
                </a:moveTo>
                <a:lnTo>
                  <a:pt x="898225" y="0"/>
                </a:lnTo>
                <a:lnTo>
                  <a:pt x="898225" y="1149728"/>
                </a:lnTo>
                <a:lnTo>
                  <a:pt x="0" y="114972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9" name="Freeform 19"/>
          <p:cNvSpPr/>
          <p:nvPr/>
        </p:nvSpPr>
        <p:spPr>
          <a:xfrm>
            <a:off x="6550535" y="1191908"/>
            <a:ext cx="975131" cy="1029163"/>
          </a:xfrm>
          <a:custGeom>
            <a:avLst/>
            <a:gdLst/>
            <a:ahLst/>
            <a:cxnLst/>
            <a:rect l="l" t="t" r="r" b="b"/>
            <a:pathLst>
              <a:path w="975131" h="1029163">
                <a:moveTo>
                  <a:pt x="0" y="0"/>
                </a:moveTo>
                <a:lnTo>
                  <a:pt x="975132" y="0"/>
                </a:lnTo>
                <a:lnTo>
                  <a:pt x="975132" y="1029162"/>
                </a:lnTo>
                <a:lnTo>
                  <a:pt x="0" y="102916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20" name="Freeform 20"/>
          <p:cNvSpPr/>
          <p:nvPr/>
        </p:nvSpPr>
        <p:spPr>
          <a:xfrm>
            <a:off x="10457788" y="1219432"/>
            <a:ext cx="922972" cy="974113"/>
          </a:xfrm>
          <a:custGeom>
            <a:avLst/>
            <a:gdLst/>
            <a:ahLst/>
            <a:cxnLst/>
            <a:rect l="l" t="t" r="r" b="b"/>
            <a:pathLst>
              <a:path w="922972" h="974113">
                <a:moveTo>
                  <a:pt x="0" y="0"/>
                </a:moveTo>
                <a:lnTo>
                  <a:pt x="922972" y="0"/>
                </a:lnTo>
                <a:lnTo>
                  <a:pt x="922972" y="974113"/>
                </a:lnTo>
                <a:lnTo>
                  <a:pt x="0" y="974113"/>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21" name="Freeform 21"/>
          <p:cNvSpPr/>
          <p:nvPr/>
        </p:nvSpPr>
        <p:spPr>
          <a:xfrm>
            <a:off x="12117367" y="1154311"/>
            <a:ext cx="743649" cy="970504"/>
          </a:xfrm>
          <a:custGeom>
            <a:avLst/>
            <a:gdLst/>
            <a:ahLst/>
            <a:cxnLst/>
            <a:rect l="l" t="t" r="r" b="b"/>
            <a:pathLst>
              <a:path w="743649" h="970504">
                <a:moveTo>
                  <a:pt x="0" y="0"/>
                </a:moveTo>
                <a:lnTo>
                  <a:pt x="743648" y="0"/>
                </a:lnTo>
                <a:lnTo>
                  <a:pt x="743648" y="970504"/>
                </a:lnTo>
                <a:lnTo>
                  <a:pt x="0" y="970504"/>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2" name="Freeform 22"/>
          <p:cNvSpPr/>
          <p:nvPr/>
        </p:nvSpPr>
        <p:spPr>
          <a:xfrm rot="242530">
            <a:off x="13156872" y="1221236"/>
            <a:ext cx="666789" cy="850767"/>
          </a:xfrm>
          <a:custGeom>
            <a:avLst/>
            <a:gdLst/>
            <a:ahLst/>
            <a:cxnLst/>
            <a:rect l="l" t="t" r="r" b="b"/>
            <a:pathLst>
              <a:path w="666789" h="850767">
                <a:moveTo>
                  <a:pt x="0" y="0"/>
                </a:moveTo>
                <a:lnTo>
                  <a:pt x="666788" y="0"/>
                </a:lnTo>
                <a:lnTo>
                  <a:pt x="666788" y="850767"/>
                </a:lnTo>
                <a:lnTo>
                  <a:pt x="0" y="850767"/>
                </a:lnTo>
                <a:lnTo>
                  <a:pt x="0" y="0"/>
                </a:lnTo>
                <a:close/>
              </a:path>
            </a:pathLst>
          </a:custGeom>
          <a:blipFill>
            <a:blip r:embed="rId18"/>
            <a:stretch>
              <a:fillRect l="-4226" r="-4226"/>
            </a:stretch>
          </a:blipFill>
        </p:spPr>
      </p:sp>
      <p:sp>
        <p:nvSpPr>
          <p:cNvPr id="23" name="Freeform 23"/>
          <p:cNvSpPr/>
          <p:nvPr/>
        </p:nvSpPr>
        <p:spPr>
          <a:xfrm rot="-464572">
            <a:off x="13961891" y="1149776"/>
            <a:ext cx="568974" cy="950270"/>
          </a:xfrm>
          <a:custGeom>
            <a:avLst/>
            <a:gdLst/>
            <a:ahLst/>
            <a:cxnLst/>
            <a:rect l="l" t="t" r="r" b="b"/>
            <a:pathLst>
              <a:path w="568974" h="950270">
                <a:moveTo>
                  <a:pt x="0" y="0"/>
                </a:moveTo>
                <a:lnTo>
                  <a:pt x="568974" y="0"/>
                </a:lnTo>
                <a:lnTo>
                  <a:pt x="568974" y="950270"/>
                </a:lnTo>
                <a:lnTo>
                  <a:pt x="0" y="95027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24" name="Freeform 24"/>
          <p:cNvSpPr/>
          <p:nvPr/>
        </p:nvSpPr>
        <p:spPr>
          <a:xfrm>
            <a:off x="14722964" y="1160155"/>
            <a:ext cx="646999" cy="972930"/>
          </a:xfrm>
          <a:custGeom>
            <a:avLst/>
            <a:gdLst/>
            <a:ahLst/>
            <a:cxnLst/>
            <a:rect l="l" t="t" r="r" b="b"/>
            <a:pathLst>
              <a:path w="646999" h="972930">
                <a:moveTo>
                  <a:pt x="0" y="0"/>
                </a:moveTo>
                <a:lnTo>
                  <a:pt x="646999" y="0"/>
                </a:lnTo>
                <a:lnTo>
                  <a:pt x="646999" y="972930"/>
                </a:lnTo>
                <a:lnTo>
                  <a:pt x="0" y="972930"/>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25" name="Freeform 25"/>
          <p:cNvSpPr/>
          <p:nvPr/>
        </p:nvSpPr>
        <p:spPr>
          <a:xfrm>
            <a:off x="5811491" y="1191908"/>
            <a:ext cx="665370" cy="1000556"/>
          </a:xfrm>
          <a:custGeom>
            <a:avLst/>
            <a:gdLst/>
            <a:ahLst/>
            <a:cxnLst/>
            <a:rect l="l" t="t" r="r" b="b"/>
            <a:pathLst>
              <a:path w="665370" h="1000556">
                <a:moveTo>
                  <a:pt x="0" y="0"/>
                </a:moveTo>
                <a:lnTo>
                  <a:pt x="665370" y="0"/>
                </a:lnTo>
                <a:lnTo>
                  <a:pt x="665370" y="1000556"/>
                </a:lnTo>
                <a:lnTo>
                  <a:pt x="0" y="100055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26" name="Freeform 26"/>
          <p:cNvSpPr/>
          <p:nvPr/>
        </p:nvSpPr>
        <p:spPr>
          <a:xfrm>
            <a:off x="8825464" y="1196367"/>
            <a:ext cx="646999" cy="972930"/>
          </a:xfrm>
          <a:custGeom>
            <a:avLst/>
            <a:gdLst/>
            <a:ahLst/>
            <a:cxnLst/>
            <a:rect l="l" t="t" r="r" b="b"/>
            <a:pathLst>
              <a:path w="646999" h="972930">
                <a:moveTo>
                  <a:pt x="0" y="0"/>
                </a:moveTo>
                <a:lnTo>
                  <a:pt x="646998" y="0"/>
                </a:lnTo>
                <a:lnTo>
                  <a:pt x="646998" y="972930"/>
                </a:lnTo>
                <a:lnTo>
                  <a:pt x="0" y="972930"/>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27" name="Freeform 27"/>
          <p:cNvSpPr/>
          <p:nvPr/>
        </p:nvSpPr>
        <p:spPr>
          <a:xfrm rot="156076">
            <a:off x="15593195" y="1187158"/>
            <a:ext cx="704991" cy="1038661"/>
          </a:xfrm>
          <a:custGeom>
            <a:avLst/>
            <a:gdLst/>
            <a:ahLst/>
            <a:cxnLst/>
            <a:rect l="l" t="t" r="r" b="b"/>
            <a:pathLst>
              <a:path w="704991" h="1038661">
                <a:moveTo>
                  <a:pt x="0" y="0"/>
                </a:moveTo>
                <a:lnTo>
                  <a:pt x="704991" y="0"/>
                </a:lnTo>
                <a:lnTo>
                  <a:pt x="704991" y="1038661"/>
                </a:lnTo>
                <a:lnTo>
                  <a:pt x="0" y="1038661"/>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28" name="Freeform 28"/>
          <p:cNvSpPr/>
          <p:nvPr/>
        </p:nvSpPr>
        <p:spPr>
          <a:xfrm>
            <a:off x="5077354" y="1226733"/>
            <a:ext cx="656261" cy="942565"/>
          </a:xfrm>
          <a:custGeom>
            <a:avLst/>
            <a:gdLst/>
            <a:ahLst/>
            <a:cxnLst/>
            <a:rect l="l" t="t" r="r" b="b"/>
            <a:pathLst>
              <a:path w="656261" h="942565">
                <a:moveTo>
                  <a:pt x="0" y="0"/>
                </a:moveTo>
                <a:lnTo>
                  <a:pt x="656261" y="0"/>
                </a:lnTo>
                <a:lnTo>
                  <a:pt x="656261" y="942564"/>
                </a:lnTo>
                <a:lnTo>
                  <a:pt x="0" y="942564"/>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29" name="Freeform 29"/>
          <p:cNvSpPr/>
          <p:nvPr/>
        </p:nvSpPr>
        <p:spPr>
          <a:xfrm>
            <a:off x="4348001" y="1210937"/>
            <a:ext cx="596003" cy="1010133"/>
          </a:xfrm>
          <a:custGeom>
            <a:avLst/>
            <a:gdLst/>
            <a:ahLst/>
            <a:cxnLst/>
            <a:rect l="l" t="t" r="r" b="b"/>
            <a:pathLst>
              <a:path w="596003" h="1010133">
                <a:moveTo>
                  <a:pt x="0" y="0"/>
                </a:moveTo>
                <a:lnTo>
                  <a:pt x="596003" y="0"/>
                </a:lnTo>
                <a:lnTo>
                  <a:pt x="596003" y="1010133"/>
                </a:lnTo>
                <a:lnTo>
                  <a:pt x="0" y="1010133"/>
                </a:lnTo>
                <a:lnTo>
                  <a:pt x="0" y="0"/>
                </a:lnTo>
                <a:close/>
              </a:path>
            </a:pathLst>
          </a:custGeom>
          <a:blipFill>
            <a:blip r:embed="rId25"/>
            <a:stretch>
              <a:fillRect/>
            </a:stretch>
          </a:blipFill>
        </p:spPr>
      </p:sp>
      <p:sp>
        <p:nvSpPr>
          <p:cNvPr id="30" name="Freeform 30"/>
          <p:cNvSpPr/>
          <p:nvPr/>
        </p:nvSpPr>
        <p:spPr>
          <a:xfrm>
            <a:off x="13900471" y="2572220"/>
            <a:ext cx="2293376" cy="2284673"/>
          </a:xfrm>
          <a:custGeom>
            <a:avLst/>
            <a:gdLst/>
            <a:ahLst/>
            <a:cxnLst/>
            <a:rect l="l" t="t" r="r" b="b"/>
            <a:pathLst>
              <a:path w="2293376" h="2284673">
                <a:moveTo>
                  <a:pt x="0" y="0"/>
                </a:moveTo>
                <a:lnTo>
                  <a:pt x="2293376" y="0"/>
                </a:lnTo>
                <a:lnTo>
                  <a:pt x="2293376" y="2284673"/>
                </a:lnTo>
                <a:lnTo>
                  <a:pt x="0" y="2284673"/>
                </a:lnTo>
                <a:lnTo>
                  <a:pt x="0" y="0"/>
                </a:lnTo>
                <a:close/>
              </a:path>
            </a:pathLst>
          </a:custGeom>
          <a:blipFill>
            <a:blip r:embed="rId26"/>
            <a:stretch>
              <a:fillRect/>
            </a:stretch>
          </a:blipFill>
        </p:spPr>
      </p:sp>
      <p:sp>
        <p:nvSpPr>
          <p:cNvPr id="31" name="Freeform 31"/>
          <p:cNvSpPr/>
          <p:nvPr/>
        </p:nvSpPr>
        <p:spPr>
          <a:xfrm>
            <a:off x="665888" y="6993195"/>
            <a:ext cx="3635238" cy="2596599"/>
          </a:xfrm>
          <a:custGeom>
            <a:avLst/>
            <a:gdLst/>
            <a:ahLst/>
            <a:cxnLst/>
            <a:rect l="l" t="t" r="r" b="b"/>
            <a:pathLst>
              <a:path w="3635238" h="2596599">
                <a:moveTo>
                  <a:pt x="0" y="0"/>
                </a:moveTo>
                <a:lnTo>
                  <a:pt x="3635238" y="0"/>
                </a:lnTo>
                <a:lnTo>
                  <a:pt x="3635238" y="2596599"/>
                </a:lnTo>
                <a:lnTo>
                  <a:pt x="0" y="2596599"/>
                </a:lnTo>
                <a:lnTo>
                  <a:pt x="0" y="0"/>
                </a:lnTo>
                <a:close/>
              </a:path>
            </a:pathLst>
          </a:custGeom>
          <a:blipFill>
            <a:blip r:embed="rId27"/>
            <a:stretch>
              <a:fillRect/>
            </a:stretch>
          </a:blipFill>
        </p:spPr>
      </p:sp>
      <p:sp>
        <p:nvSpPr>
          <p:cNvPr id="32" name="Freeform 32"/>
          <p:cNvSpPr/>
          <p:nvPr/>
        </p:nvSpPr>
        <p:spPr>
          <a:xfrm>
            <a:off x="5289679" y="6422061"/>
            <a:ext cx="4451031" cy="3738866"/>
          </a:xfrm>
          <a:custGeom>
            <a:avLst/>
            <a:gdLst/>
            <a:ahLst/>
            <a:cxnLst/>
            <a:rect l="l" t="t" r="r" b="b"/>
            <a:pathLst>
              <a:path w="4451031" h="3738866">
                <a:moveTo>
                  <a:pt x="0" y="0"/>
                </a:moveTo>
                <a:lnTo>
                  <a:pt x="4451032" y="0"/>
                </a:lnTo>
                <a:lnTo>
                  <a:pt x="4451032" y="3738867"/>
                </a:lnTo>
                <a:lnTo>
                  <a:pt x="0" y="3738867"/>
                </a:lnTo>
                <a:lnTo>
                  <a:pt x="0" y="0"/>
                </a:lnTo>
                <a:close/>
              </a:path>
            </a:pathLst>
          </a:custGeom>
          <a:blipFill>
            <a:blip r:embed="rId28"/>
            <a:stretch>
              <a:fillRect/>
            </a:stretch>
          </a:blipFill>
        </p:spPr>
      </p:sp>
      <p:sp>
        <p:nvSpPr>
          <p:cNvPr id="34" name="Freeform 34"/>
          <p:cNvSpPr/>
          <p:nvPr/>
        </p:nvSpPr>
        <p:spPr>
          <a:xfrm>
            <a:off x="12489191" y="6168264"/>
            <a:ext cx="4165269" cy="3602958"/>
          </a:xfrm>
          <a:custGeom>
            <a:avLst/>
            <a:gdLst/>
            <a:ahLst/>
            <a:cxnLst/>
            <a:rect l="l" t="t" r="r" b="b"/>
            <a:pathLst>
              <a:path w="4165269" h="3602958">
                <a:moveTo>
                  <a:pt x="0" y="0"/>
                </a:moveTo>
                <a:lnTo>
                  <a:pt x="4165269" y="0"/>
                </a:lnTo>
                <a:lnTo>
                  <a:pt x="4165269" y="3602958"/>
                </a:lnTo>
                <a:lnTo>
                  <a:pt x="0" y="3602958"/>
                </a:lnTo>
                <a:lnTo>
                  <a:pt x="0" y="0"/>
                </a:lnTo>
                <a:close/>
              </a:path>
            </a:pathLst>
          </a:custGeom>
          <a:blipFill>
            <a:blip r:embed="rId29"/>
            <a:stretch>
              <a:fillRect/>
            </a:stretch>
          </a:blipFill>
        </p:spPr>
      </p:sp>
      <p:sp>
        <p:nvSpPr>
          <p:cNvPr id="35" name="TextBox 35"/>
          <p:cNvSpPr txBox="1"/>
          <p:nvPr/>
        </p:nvSpPr>
        <p:spPr>
          <a:xfrm>
            <a:off x="5908150" y="3738563"/>
            <a:ext cx="5011124" cy="1442248"/>
          </a:xfrm>
          <a:prstGeom prst="rect">
            <a:avLst/>
          </a:prstGeom>
        </p:spPr>
        <p:txBody>
          <a:bodyPr lIns="0" tIns="0" rIns="0" bIns="0" rtlCol="0" anchor="t">
            <a:spAutoFit/>
          </a:bodyPr>
          <a:lstStyle/>
          <a:p>
            <a:pPr algn="ctr">
              <a:lnSpc>
                <a:spcPts val="3837"/>
              </a:lnSpc>
              <a:spcBef>
                <a:spcPct val="0"/>
              </a:spcBef>
            </a:pPr>
            <a:r>
              <a:rPr lang="en-US" sz="2741">
                <a:solidFill>
                  <a:srgbClr val="000000"/>
                </a:solidFill>
                <a:latin typeface="Schoolbell"/>
                <a:ea typeface="Schoolbell"/>
                <a:cs typeface="Schoolbell"/>
                <a:sym typeface="Schoolbell"/>
              </a:rPr>
              <a:t>The compulsory part of our uniform is the sweatshirt or cardigan bearing our logo. </a:t>
            </a:r>
          </a:p>
        </p:txBody>
      </p:sp>
      <p:sp>
        <p:nvSpPr>
          <p:cNvPr id="36" name="TextBox 36"/>
          <p:cNvSpPr txBox="1"/>
          <p:nvPr/>
        </p:nvSpPr>
        <p:spPr>
          <a:xfrm>
            <a:off x="884173" y="3647882"/>
            <a:ext cx="3138694" cy="1532930"/>
          </a:xfrm>
          <a:prstGeom prst="rect">
            <a:avLst/>
          </a:prstGeom>
        </p:spPr>
        <p:txBody>
          <a:bodyPr lIns="0" tIns="0" rIns="0" bIns="0" rtlCol="0" anchor="t">
            <a:spAutoFit/>
          </a:bodyPr>
          <a:lstStyle/>
          <a:p>
            <a:pPr algn="ctr">
              <a:lnSpc>
                <a:spcPts val="4062"/>
              </a:lnSpc>
              <a:spcBef>
                <a:spcPct val="0"/>
              </a:spcBef>
            </a:pPr>
            <a:r>
              <a:rPr lang="en-US" sz="2901">
                <a:solidFill>
                  <a:srgbClr val="000000"/>
                </a:solidFill>
                <a:latin typeface="Schoolbell"/>
                <a:ea typeface="Schoolbell"/>
                <a:cs typeface="Schoolbell"/>
                <a:sym typeface="Schoolbell"/>
              </a:rPr>
              <a:t>School shoes and PE trainers MUST be black.</a:t>
            </a:r>
          </a:p>
        </p:txBody>
      </p:sp>
      <p:sp>
        <p:nvSpPr>
          <p:cNvPr id="37" name="TextBox 37"/>
          <p:cNvSpPr txBox="1"/>
          <p:nvPr/>
        </p:nvSpPr>
        <p:spPr>
          <a:xfrm>
            <a:off x="6005306" y="7491692"/>
            <a:ext cx="3138694" cy="2046251"/>
          </a:xfrm>
          <a:prstGeom prst="rect">
            <a:avLst/>
          </a:prstGeom>
        </p:spPr>
        <p:txBody>
          <a:bodyPr lIns="0" tIns="0" rIns="0" bIns="0" rtlCol="0" anchor="t">
            <a:spAutoFit/>
          </a:bodyPr>
          <a:lstStyle/>
          <a:p>
            <a:pPr algn="ctr">
              <a:lnSpc>
                <a:spcPts val="4062"/>
              </a:lnSpc>
              <a:spcBef>
                <a:spcPct val="0"/>
              </a:spcBef>
            </a:pPr>
            <a:r>
              <a:rPr lang="en-US" sz="2901">
                <a:solidFill>
                  <a:srgbClr val="000000"/>
                </a:solidFill>
                <a:latin typeface="Schoolbell"/>
                <a:ea typeface="Schoolbell"/>
                <a:cs typeface="Schoolbell"/>
                <a:sym typeface="Schoolbell"/>
              </a:rPr>
              <a:t>Plain stud earrings only (covered or taken out for swimming).</a:t>
            </a:r>
          </a:p>
        </p:txBody>
      </p:sp>
      <p:sp>
        <p:nvSpPr>
          <p:cNvPr id="38" name="TextBox 38"/>
          <p:cNvSpPr txBox="1"/>
          <p:nvPr/>
        </p:nvSpPr>
        <p:spPr>
          <a:xfrm>
            <a:off x="13100220" y="7225126"/>
            <a:ext cx="2943211" cy="1913435"/>
          </a:xfrm>
          <a:prstGeom prst="rect">
            <a:avLst/>
          </a:prstGeom>
        </p:spPr>
        <p:txBody>
          <a:bodyPr lIns="0" tIns="0" rIns="0" bIns="0" rtlCol="0" anchor="t">
            <a:spAutoFit/>
          </a:bodyPr>
          <a:lstStyle/>
          <a:p>
            <a:pPr algn="ctr">
              <a:lnSpc>
                <a:spcPts val="3809"/>
              </a:lnSpc>
              <a:spcBef>
                <a:spcPct val="0"/>
              </a:spcBef>
            </a:pPr>
            <a:r>
              <a:rPr lang="en-US" sz="2721">
                <a:solidFill>
                  <a:srgbClr val="000000"/>
                </a:solidFill>
                <a:latin typeface="Schoolbell"/>
                <a:ea typeface="Schoolbell"/>
                <a:cs typeface="Schoolbell"/>
                <a:sym typeface="Schoolbell"/>
              </a:rPr>
              <a:t>No nail polish or false nails (including acrylics) ot dyed hair.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1265847" y="-273965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rot="-1443708">
            <a:off x="2412415" y="5021685"/>
            <a:ext cx="2677928" cy="3444281"/>
          </a:xfrm>
          <a:custGeom>
            <a:avLst/>
            <a:gdLst/>
            <a:ahLst/>
            <a:cxnLst/>
            <a:rect l="l" t="t" r="r" b="b"/>
            <a:pathLst>
              <a:path w="2677928" h="3444281">
                <a:moveTo>
                  <a:pt x="0" y="0"/>
                </a:moveTo>
                <a:lnTo>
                  <a:pt x="2677928" y="0"/>
                </a:lnTo>
                <a:lnTo>
                  <a:pt x="2677928" y="3444281"/>
                </a:lnTo>
                <a:lnTo>
                  <a:pt x="0" y="3444281"/>
                </a:lnTo>
                <a:lnTo>
                  <a:pt x="0" y="0"/>
                </a:lnTo>
                <a:close/>
              </a:path>
            </a:pathLst>
          </a:custGeom>
          <a:blipFill>
            <a:blip r:embed="rId3"/>
            <a:stretch>
              <a:fillRect/>
            </a:stretch>
          </a:blipFill>
        </p:spPr>
      </p:sp>
      <p:sp>
        <p:nvSpPr>
          <p:cNvPr id="4" name="Freeform 4"/>
          <p:cNvSpPr/>
          <p:nvPr/>
        </p:nvSpPr>
        <p:spPr>
          <a:xfrm flipH="1" flipV="1">
            <a:off x="-2613430" y="8991677"/>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2"/>
            <a:stretch>
              <a:fillRect/>
            </a:stretch>
          </a:blipFill>
        </p:spPr>
      </p:sp>
      <p:sp>
        <p:nvSpPr>
          <p:cNvPr id="5" name="Freeform 5"/>
          <p:cNvSpPr/>
          <p:nvPr/>
        </p:nvSpPr>
        <p:spPr>
          <a:xfrm>
            <a:off x="230792" y="9155283"/>
            <a:ext cx="797908" cy="792105"/>
          </a:xfrm>
          <a:custGeom>
            <a:avLst/>
            <a:gdLst/>
            <a:ahLst/>
            <a:cxnLst/>
            <a:rect l="l" t="t" r="r" b="b"/>
            <a:pathLst>
              <a:path w="797908" h="792105">
                <a:moveTo>
                  <a:pt x="0" y="0"/>
                </a:moveTo>
                <a:lnTo>
                  <a:pt x="797908" y="0"/>
                </a:lnTo>
                <a:lnTo>
                  <a:pt x="797908" y="792105"/>
                </a:lnTo>
                <a:lnTo>
                  <a:pt x="0" y="79210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rot="1073506" flipH="1">
            <a:off x="15164629" y="1814479"/>
            <a:ext cx="2117190" cy="1455568"/>
          </a:xfrm>
          <a:custGeom>
            <a:avLst/>
            <a:gdLst/>
            <a:ahLst/>
            <a:cxnLst/>
            <a:rect l="l" t="t" r="r" b="b"/>
            <a:pathLst>
              <a:path w="2117190" h="1455568">
                <a:moveTo>
                  <a:pt x="2117191" y="0"/>
                </a:moveTo>
                <a:lnTo>
                  <a:pt x="0" y="0"/>
                </a:lnTo>
                <a:lnTo>
                  <a:pt x="0" y="1455568"/>
                </a:lnTo>
                <a:lnTo>
                  <a:pt x="2117191" y="1455568"/>
                </a:lnTo>
                <a:lnTo>
                  <a:pt x="2117191"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7" name="Group 7"/>
          <p:cNvGrpSpPr/>
          <p:nvPr/>
        </p:nvGrpSpPr>
        <p:grpSpPr>
          <a:xfrm>
            <a:off x="5237012" y="846160"/>
            <a:ext cx="7255384" cy="1356589"/>
            <a:chOff x="0" y="0"/>
            <a:chExt cx="9673846" cy="1808785"/>
          </a:xfrm>
        </p:grpSpPr>
        <p:sp>
          <p:nvSpPr>
            <p:cNvPr id="8" name="Freeform 8"/>
            <p:cNvSpPr/>
            <p:nvPr/>
          </p:nvSpPr>
          <p:spPr>
            <a:xfrm>
              <a:off x="1487785" y="129242"/>
              <a:ext cx="908022" cy="1516529"/>
            </a:xfrm>
            <a:custGeom>
              <a:avLst/>
              <a:gdLst/>
              <a:ahLst/>
              <a:cxnLst/>
              <a:rect l="l" t="t" r="r" b="b"/>
              <a:pathLst>
                <a:path w="908022" h="1516529">
                  <a:moveTo>
                    <a:pt x="0" y="0"/>
                  </a:moveTo>
                  <a:lnTo>
                    <a:pt x="908022" y="0"/>
                  </a:lnTo>
                  <a:lnTo>
                    <a:pt x="908022" y="1516529"/>
                  </a:lnTo>
                  <a:lnTo>
                    <a:pt x="0" y="151652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Freeform 9"/>
            <p:cNvSpPr/>
            <p:nvPr/>
          </p:nvSpPr>
          <p:spPr>
            <a:xfrm rot="418076">
              <a:off x="2845606" y="90395"/>
              <a:ext cx="1410792" cy="1638867"/>
            </a:xfrm>
            <a:custGeom>
              <a:avLst/>
              <a:gdLst/>
              <a:ahLst/>
              <a:cxnLst/>
              <a:rect l="l" t="t" r="r" b="b"/>
              <a:pathLst>
                <a:path w="1410792" h="1638867">
                  <a:moveTo>
                    <a:pt x="0" y="0"/>
                  </a:moveTo>
                  <a:lnTo>
                    <a:pt x="1410792" y="0"/>
                  </a:lnTo>
                  <a:lnTo>
                    <a:pt x="1410792" y="1638868"/>
                  </a:lnTo>
                  <a:lnTo>
                    <a:pt x="0" y="163886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a:off x="6953499" y="113189"/>
              <a:ext cx="1248146" cy="1628902"/>
            </a:xfrm>
            <a:custGeom>
              <a:avLst/>
              <a:gdLst/>
              <a:ahLst/>
              <a:cxnLst/>
              <a:rect l="l" t="t" r="r" b="b"/>
              <a:pathLst>
                <a:path w="1248146" h="1628902">
                  <a:moveTo>
                    <a:pt x="0" y="0"/>
                  </a:moveTo>
                  <a:lnTo>
                    <a:pt x="1248146" y="0"/>
                  </a:lnTo>
                  <a:lnTo>
                    <a:pt x="1248146" y="1628902"/>
                  </a:lnTo>
                  <a:lnTo>
                    <a:pt x="0" y="162890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1" name="Freeform 11"/>
            <p:cNvSpPr/>
            <p:nvPr/>
          </p:nvSpPr>
          <p:spPr>
            <a:xfrm>
              <a:off x="6013428" y="80063"/>
              <a:ext cx="686070" cy="1688788"/>
            </a:xfrm>
            <a:custGeom>
              <a:avLst/>
              <a:gdLst/>
              <a:ahLst/>
              <a:cxnLst/>
              <a:rect l="l" t="t" r="r" b="b"/>
              <a:pathLst>
                <a:path w="686070" h="1688788">
                  <a:moveTo>
                    <a:pt x="0" y="0"/>
                  </a:moveTo>
                  <a:lnTo>
                    <a:pt x="686071" y="0"/>
                  </a:lnTo>
                  <a:lnTo>
                    <a:pt x="686071" y="1688788"/>
                  </a:lnTo>
                  <a:lnTo>
                    <a:pt x="0" y="168878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2" name="Freeform 12"/>
            <p:cNvSpPr/>
            <p:nvPr/>
          </p:nvSpPr>
          <p:spPr>
            <a:xfrm>
              <a:off x="0" y="0"/>
              <a:ext cx="1134317" cy="1705739"/>
            </a:xfrm>
            <a:custGeom>
              <a:avLst/>
              <a:gdLst/>
              <a:ahLst/>
              <a:cxnLst/>
              <a:rect l="l" t="t" r="r" b="b"/>
              <a:pathLst>
                <a:path w="1134317" h="1705739">
                  <a:moveTo>
                    <a:pt x="0" y="0"/>
                  </a:moveTo>
                  <a:lnTo>
                    <a:pt x="1134317" y="0"/>
                  </a:lnTo>
                  <a:lnTo>
                    <a:pt x="1134317" y="1705739"/>
                  </a:lnTo>
                  <a:lnTo>
                    <a:pt x="0" y="170573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3" name="Freeform 13"/>
            <p:cNvSpPr/>
            <p:nvPr/>
          </p:nvSpPr>
          <p:spPr>
            <a:xfrm rot="242530">
              <a:off x="4529370" y="169094"/>
              <a:ext cx="1184031" cy="1510726"/>
            </a:xfrm>
            <a:custGeom>
              <a:avLst/>
              <a:gdLst/>
              <a:ahLst/>
              <a:cxnLst/>
              <a:rect l="l" t="t" r="r" b="b"/>
              <a:pathLst>
                <a:path w="1184031" h="1510726">
                  <a:moveTo>
                    <a:pt x="0" y="0"/>
                  </a:moveTo>
                  <a:lnTo>
                    <a:pt x="1184031" y="0"/>
                  </a:lnTo>
                  <a:lnTo>
                    <a:pt x="1184031" y="1510726"/>
                  </a:lnTo>
                  <a:lnTo>
                    <a:pt x="0" y="1510726"/>
                  </a:lnTo>
                  <a:lnTo>
                    <a:pt x="0" y="0"/>
                  </a:lnTo>
                  <a:close/>
                </a:path>
              </a:pathLst>
            </a:custGeom>
            <a:blipFill>
              <a:blip r:embed="rId18"/>
              <a:stretch>
                <a:fillRect l="-4226" r="-4226"/>
              </a:stretch>
            </a:blipFill>
          </p:spPr>
        </p:sp>
        <p:sp>
          <p:nvSpPr>
            <p:cNvPr id="14" name="Freeform 14"/>
            <p:cNvSpPr/>
            <p:nvPr/>
          </p:nvSpPr>
          <p:spPr>
            <a:xfrm rot="591408">
              <a:off x="8572337" y="286922"/>
              <a:ext cx="984816" cy="1448258"/>
            </a:xfrm>
            <a:custGeom>
              <a:avLst/>
              <a:gdLst/>
              <a:ahLst/>
              <a:cxnLst/>
              <a:rect l="l" t="t" r="r" b="b"/>
              <a:pathLst>
                <a:path w="984816" h="1448258">
                  <a:moveTo>
                    <a:pt x="0" y="0"/>
                  </a:moveTo>
                  <a:lnTo>
                    <a:pt x="984816" y="0"/>
                  </a:lnTo>
                  <a:lnTo>
                    <a:pt x="984816" y="1448258"/>
                  </a:lnTo>
                  <a:lnTo>
                    <a:pt x="0" y="1448258"/>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grpSp>
      <p:sp>
        <p:nvSpPr>
          <p:cNvPr id="15" name="TextBox 15"/>
          <p:cNvSpPr txBox="1"/>
          <p:nvPr/>
        </p:nvSpPr>
        <p:spPr>
          <a:xfrm>
            <a:off x="1388623" y="2714983"/>
            <a:ext cx="6841480" cy="713835"/>
          </a:xfrm>
          <a:prstGeom prst="rect">
            <a:avLst/>
          </a:prstGeom>
        </p:spPr>
        <p:txBody>
          <a:bodyPr lIns="0" tIns="0" rIns="0" bIns="0" rtlCol="0" anchor="t">
            <a:spAutoFit/>
          </a:bodyPr>
          <a:lstStyle/>
          <a:p>
            <a:pPr algn="ctr">
              <a:lnSpc>
                <a:spcPts val="5804"/>
              </a:lnSpc>
              <a:spcBef>
                <a:spcPct val="0"/>
              </a:spcBef>
            </a:pPr>
            <a:r>
              <a:rPr lang="en-US" sz="4146" dirty="0">
                <a:solidFill>
                  <a:srgbClr val="000000"/>
                </a:solidFill>
                <a:latin typeface="Schoolbell"/>
                <a:ea typeface="Schoolbell"/>
                <a:cs typeface="Schoolbell"/>
                <a:sym typeface="Schoolbell"/>
              </a:rPr>
              <a:t>Early Reading – Reception–Year</a:t>
            </a:r>
          </a:p>
        </p:txBody>
      </p:sp>
      <p:sp>
        <p:nvSpPr>
          <p:cNvPr id="16" name="TextBox 16"/>
          <p:cNvSpPr txBox="1"/>
          <p:nvPr/>
        </p:nvSpPr>
        <p:spPr>
          <a:xfrm>
            <a:off x="731219" y="3584671"/>
            <a:ext cx="9011585" cy="5475064"/>
          </a:xfrm>
          <a:prstGeom prst="rect">
            <a:avLst/>
          </a:prstGeom>
        </p:spPr>
        <p:txBody>
          <a:bodyPr lIns="0" tIns="0" rIns="0" bIns="0" rtlCol="0" anchor="t">
            <a:spAutoFit/>
          </a:bodyPr>
          <a:lstStyle/>
          <a:p>
            <a:pPr algn="l">
              <a:lnSpc>
                <a:spcPts val="4824"/>
              </a:lnSpc>
              <a:spcBef>
                <a:spcPct val="0"/>
              </a:spcBef>
            </a:pPr>
            <a:r>
              <a:rPr lang="en-US" sz="3446" dirty="0">
                <a:solidFill>
                  <a:srgbClr val="000000"/>
                </a:solidFill>
                <a:latin typeface="Schoolbell"/>
                <a:ea typeface="Schoolbell"/>
                <a:cs typeface="Schoolbell"/>
                <a:sym typeface="Schoolbell"/>
              </a:rPr>
              <a:t>We use the accredited phonics scheme Little </a:t>
            </a:r>
            <a:r>
              <a:rPr lang="en-US" sz="3446" dirty="0" err="1">
                <a:solidFill>
                  <a:srgbClr val="000000"/>
                </a:solidFill>
                <a:latin typeface="Schoolbell"/>
                <a:ea typeface="Schoolbell"/>
                <a:cs typeface="Schoolbell"/>
                <a:sym typeface="Schoolbell"/>
              </a:rPr>
              <a:t>Wandle</a:t>
            </a:r>
            <a:r>
              <a:rPr lang="en-US" sz="3446" dirty="0">
                <a:solidFill>
                  <a:srgbClr val="000000"/>
                </a:solidFill>
                <a:latin typeface="Schoolbell"/>
                <a:ea typeface="Schoolbell"/>
                <a:cs typeface="Schoolbell"/>
                <a:sym typeface="Schoolbell"/>
              </a:rPr>
              <a:t> Letters and Sounds.</a:t>
            </a:r>
          </a:p>
          <a:p>
            <a:pPr algn="l">
              <a:lnSpc>
                <a:spcPts val="4824"/>
              </a:lnSpc>
              <a:spcBef>
                <a:spcPct val="0"/>
              </a:spcBef>
            </a:pPr>
            <a:r>
              <a:rPr lang="en-US" sz="3446" dirty="0">
                <a:solidFill>
                  <a:srgbClr val="000000"/>
                </a:solidFill>
                <a:latin typeface="Schoolbell"/>
                <a:ea typeface="Schoolbell"/>
                <a:cs typeface="Schoolbell"/>
                <a:sym typeface="Schoolbell"/>
              </a:rPr>
              <a:t>Children will have a daily phonics lesson.</a:t>
            </a:r>
          </a:p>
          <a:p>
            <a:pPr algn="l">
              <a:lnSpc>
                <a:spcPts val="4824"/>
              </a:lnSpc>
              <a:spcBef>
                <a:spcPct val="0"/>
              </a:spcBef>
            </a:pPr>
            <a:r>
              <a:rPr lang="en-US" sz="3446" dirty="0">
                <a:solidFill>
                  <a:srgbClr val="000000"/>
                </a:solidFill>
                <a:latin typeface="Schoolbell"/>
                <a:ea typeface="Schoolbell"/>
                <a:cs typeface="Schoolbell"/>
                <a:sym typeface="Schoolbell"/>
              </a:rPr>
              <a:t>They will be given a decodable phonics reading book to </a:t>
            </a:r>
            <a:r>
              <a:rPr lang="en-US" sz="3446" dirty="0" err="1">
                <a:solidFill>
                  <a:srgbClr val="000000"/>
                </a:solidFill>
                <a:latin typeface="Schoolbell"/>
                <a:ea typeface="Schoolbell"/>
                <a:cs typeface="Schoolbell"/>
                <a:sym typeface="Schoolbell"/>
              </a:rPr>
              <a:t>practise</a:t>
            </a:r>
            <a:r>
              <a:rPr lang="en-US" sz="3446" dirty="0">
                <a:solidFill>
                  <a:srgbClr val="000000"/>
                </a:solidFill>
                <a:latin typeface="Schoolbell"/>
                <a:ea typeface="Schoolbell"/>
                <a:cs typeface="Schoolbell"/>
                <a:sym typeface="Schoolbell"/>
              </a:rPr>
              <a:t> reading the sounds when they know enough to begin decoding simple words.</a:t>
            </a:r>
          </a:p>
          <a:p>
            <a:pPr algn="l">
              <a:lnSpc>
                <a:spcPts val="4824"/>
              </a:lnSpc>
              <a:spcBef>
                <a:spcPct val="0"/>
              </a:spcBef>
            </a:pPr>
            <a:r>
              <a:rPr lang="en-US" sz="3446" u="sng" dirty="0">
                <a:solidFill>
                  <a:srgbClr val="000000"/>
                </a:solidFill>
                <a:latin typeface="Schoolbell"/>
                <a:ea typeface="Schoolbell"/>
                <a:cs typeface="Schoolbell"/>
                <a:sym typeface="Schoolbell"/>
              </a:rPr>
              <a:t>Each book should be read at least 3 times</a:t>
            </a:r>
            <a:r>
              <a:rPr lang="en-US" sz="3446" dirty="0">
                <a:solidFill>
                  <a:srgbClr val="000000"/>
                </a:solidFill>
                <a:latin typeface="Schoolbell"/>
                <a:ea typeface="Schoolbell"/>
                <a:cs typeface="Schoolbell"/>
                <a:sym typeface="Schoolbell"/>
              </a:rPr>
              <a:t>, to build up confidence and fluency, before being exchanged.</a:t>
            </a:r>
          </a:p>
        </p:txBody>
      </p:sp>
      <p:sp>
        <p:nvSpPr>
          <p:cNvPr id="17" name="TextBox 17"/>
          <p:cNvSpPr txBox="1"/>
          <p:nvPr/>
        </p:nvSpPr>
        <p:spPr>
          <a:xfrm>
            <a:off x="9883433" y="3680219"/>
            <a:ext cx="7077358" cy="5475064"/>
          </a:xfrm>
          <a:prstGeom prst="rect">
            <a:avLst/>
          </a:prstGeom>
        </p:spPr>
        <p:txBody>
          <a:bodyPr lIns="0" tIns="0" rIns="0" bIns="0" rtlCol="0" anchor="t">
            <a:spAutoFit/>
          </a:bodyPr>
          <a:lstStyle/>
          <a:p>
            <a:pPr algn="l">
              <a:lnSpc>
                <a:spcPts val="4824"/>
              </a:lnSpc>
              <a:spcBef>
                <a:spcPct val="0"/>
              </a:spcBef>
            </a:pPr>
            <a:r>
              <a:rPr lang="en-US" sz="3446">
                <a:solidFill>
                  <a:srgbClr val="000000"/>
                </a:solidFill>
                <a:latin typeface="Schoolbell"/>
                <a:ea typeface="Schoolbell"/>
                <a:cs typeface="Schoolbell"/>
                <a:sym typeface="Schoolbell"/>
              </a:rPr>
              <a:t>Children will also be given a ‘reading for pleasure’ book. This is likely to be too challenging for them to read alone, but is intended to be read and enjoyed with an adult.</a:t>
            </a:r>
          </a:p>
          <a:p>
            <a:pPr algn="l">
              <a:lnSpc>
                <a:spcPts val="4824"/>
              </a:lnSpc>
              <a:spcBef>
                <a:spcPct val="0"/>
              </a:spcBef>
            </a:pPr>
            <a:r>
              <a:rPr lang="en-US" sz="3446">
                <a:solidFill>
                  <a:srgbClr val="000000"/>
                </a:solidFill>
                <a:latin typeface="Schoolbell"/>
                <a:ea typeface="Schoolbell"/>
                <a:cs typeface="Schoolbell"/>
                <a:sym typeface="Schoolbell"/>
              </a:rPr>
              <a:t>We will contact you if your child needs additional support with phonics.</a:t>
            </a:r>
          </a:p>
          <a:p>
            <a:pPr algn="l">
              <a:lnSpc>
                <a:spcPts val="4824"/>
              </a:lnSpc>
              <a:spcBef>
                <a:spcPct val="0"/>
              </a:spcBef>
            </a:pPr>
            <a:endParaRPr lang="en-US" sz="3446">
              <a:solidFill>
                <a:srgbClr val="000000"/>
              </a:solidFill>
              <a:latin typeface="Schoolbell"/>
              <a:ea typeface="Schoolbell"/>
              <a:cs typeface="Schoolbell"/>
              <a:sym typeface="Schoolbell"/>
            </a:endParaRPr>
          </a:p>
          <a:p>
            <a:pPr algn="l">
              <a:lnSpc>
                <a:spcPts val="4824"/>
              </a:lnSpc>
              <a:spcBef>
                <a:spcPct val="0"/>
              </a:spcBef>
            </a:pPr>
            <a:r>
              <a:rPr lang="en-US" sz="3446" u="sng">
                <a:solidFill>
                  <a:srgbClr val="000000"/>
                </a:solidFill>
                <a:latin typeface="Schoolbell"/>
                <a:ea typeface="Schoolbell"/>
                <a:cs typeface="Schoolbell"/>
                <a:sym typeface="Schoolbell"/>
              </a:rPr>
              <a:t>In EYFS we change books on a Friday!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306680" y="3343522"/>
            <a:ext cx="10925923" cy="5244443"/>
          </a:xfrm>
          <a:custGeom>
            <a:avLst/>
            <a:gdLst/>
            <a:ahLst/>
            <a:cxnLst/>
            <a:rect l="l" t="t" r="r" b="b"/>
            <a:pathLst>
              <a:path w="10925923" h="5244443">
                <a:moveTo>
                  <a:pt x="0" y="0"/>
                </a:moveTo>
                <a:lnTo>
                  <a:pt x="10925923" y="0"/>
                </a:lnTo>
                <a:lnTo>
                  <a:pt x="10925923" y="5244443"/>
                </a:lnTo>
                <a:lnTo>
                  <a:pt x="0" y="5244443"/>
                </a:lnTo>
                <a:lnTo>
                  <a:pt x="0" y="0"/>
                </a:lnTo>
                <a:close/>
              </a:path>
            </a:pathLst>
          </a:custGeom>
          <a:blipFill>
            <a:blip r:embed="rId2"/>
            <a:stretch>
              <a:fillRect/>
            </a:stretch>
          </a:blipFill>
        </p:spPr>
      </p:sp>
      <p:sp>
        <p:nvSpPr>
          <p:cNvPr id="3" name="Freeform 3"/>
          <p:cNvSpPr/>
          <p:nvPr/>
        </p:nvSpPr>
        <p:spPr>
          <a:xfrm rot="2079919">
            <a:off x="8536107" y="3642942"/>
            <a:ext cx="3133146" cy="646211"/>
          </a:xfrm>
          <a:custGeom>
            <a:avLst/>
            <a:gdLst/>
            <a:ahLst/>
            <a:cxnLst/>
            <a:rect l="l" t="t" r="r" b="b"/>
            <a:pathLst>
              <a:path w="3133146" h="646211">
                <a:moveTo>
                  <a:pt x="0" y="0"/>
                </a:moveTo>
                <a:lnTo>
                  <a:pt x="3133145" y="0"/>
                </a:lnTo>
                <a:lnTo>
                  <a:pt x="3133145" y="646211"/>
                </a:lnTo>
                <a:lnTo>
                  <a:pt x="0" y="646211"/>
                </a:lnTo>
                <a:lnTo>
                  <a:pt x="0" y="0"/>
                </a:lnTo>
                <a:close/>
              </a:path>
            </a:pathLst>
          </a:custGeom>
          <a:blipFill>
            <a:blip r:embed="rId3"/>
            <a:stretch>
              <a:fillRect/>
            </a:stretch>
          </a:blipFill>
        </p:spPr>
      </p:sp>
      <p:sp>
        <p:nvSpPr>
          <p:cNvPr id="4" name="Freeform 4"/>
          <p:cNvSpPr/>
          <p:nvPr/>
        </p:nvSpPr>
        <p:spPr>
          <a:xfrm>
            <a:off x="-1301485" y="-2933426"/>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4"/>
            <a:stretch>
              <a:fillRect/>
            </a:stretch>
          </a:blipFill>
        </p:spPr>
      </p:sp>
      <p:sp>
        <p:nvSpPr>
          <p:cNvPr id="5" name="Freeform 5"/>
          <p:cNvSpPr/>
          <p:nvPr/>
        </p:nvSpPr>
        <p:spPr>
          <a:xfrm flipH="1" flipV="1">
            <a:off x="-2485716" y="8587965"/>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4"/>
            <a:stretch>
              <a:fillRect/>
            </a:stretch>
          </a:blipFill>
        </p:spPr>
      </p:sp>
      <p:sp>
        <p:nvSpPr>
          <p:cNvPr id="6" name="Freeform 6"/>
          <p:cNvSpPr/>
          <p:nvPr/>
        </p:nvSpPr>
        <p:spPr>
          <a:xfrm rot="-1386601">
            <a:off x="163131" y="3634191"/>
            <a:ext cx="3218005" cy="663714"/>
          </a:xfrm>
          <a:custGeom>
            <a:avLst/>
            <a:gdLst/>
            <a:ahLst/>
            <a:cxnLst/>
            <a:rect l="l" t="t" r="r" b="b"/>
            <a:pathLst>
              <a:path w="3218005" h="663714">
                <a:moveTo>
                  <a:pt x="0" y="0"/>
                </a:moveTo>
                <a:lnTo>
                  <a:pt x="3218005" y="0"/>
                </a:lnTo>
                <a:lnTo>
                  <a:pt x="3218005" y="663713"/>
                </a:lnTo>
                <a:lnTo>
                  <a:pt x="0" y="663713"/>
                </a:lnTo>
                <a:lnTo>
                  <a:pt x="0" y="0"/>
                </a:lnTo>
                <a:close/>
              </a:path>
            </a:pathLst>
          </a:custGeom>
          <a:blipFill>
            <a:blip r:embed="rId3"/>
            <a:stretch>
              <a:fillRect/>
            </a:stretch>
          </a:blipFill>
        </p:spPr>
      </p:sp>
      <p:sp>
        <p:nvSpPr>
          <p:cNvPr id="7" name="Freeform 7"/>
          <p:cNvSpPr/>
          <p:nvPr/>
        </p:nvSpPr>
        <p:spPr>
          <a:xfrm>
            <a:off x="8348717" y="941836"/>
            <a:ext cx="663996" cy="1108970"/>
          </a:xfrm>
          <a:custGeom>
            <a:avLst/>
            <a:gdLst/>
            <a:ahLst/>
            <a:cxnLst/>
            <a:rect l="l" t="t" r="r" b="b"/>
            <a:pathLst>
              <a:path w="663996" h="1108970">
                <a:moveTo>
                  <a:pt x="0" y="0"/>
                </a:moveTo>
                <a:lnTo>
                  <a:pt x="663996" y="0"/>
                </a:lnTo>
                <a:lnTo>
                  <a:pt x="663996" y="1108970"/>
                </a:lnTo>
                <a:lnTo>
                  <a:pt x="0" y="110897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8" name="Freeform 8"/>
          <p:cNvSpPr/>
          <p:nvPr/>
        </p:nvSpPr>
        <p:spPr>
          <a:xfrm rot="294199">
            <a:off x="9218497" y="871235"/>
            <a:ext cx="925683" cy="1075334"/>
          </a:xfrm>
          <a:custGeom>
            <a:avLst/>
            <a:gdLst/>
            <a:ahLst/>
            <a:cxnLst/>
            <a:rect l="l" t="t" r="r" b="b"/>
            <a:pathLst>
              <a:path w="925683" h="1075334">
                <a:moveTo>
                  <a:pt x="0" y="0"/>
                </a:moveTo>
                <a:lnTo>
                  <a:pt x="925683" y="0"/>
                </a:lnTo>
                <a:lnTo>
                  <a:pt x="925683" y="1075333"/>
                </a:lnTo>
                <a:lnTo>
                  <a:pt x="0" y="107533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Freeform 9"/>
          <p:cNvSpPr/>
          <p:nvPr/>
        </p:nvSpPr>
        <p:spPr>
          <a:xfrm rot="294395">
            <a:off x="2552574" y="810820"/>
            <a:ext cx="922833" cy="1177458"/>
          </a:xfrm>
          <a:custGeom>
            <a:avLst/>
            <a:gdLst/>
            <a:ahLst/>
            <a:cxnLst/>
            <a:rect l="l" t="t" r="r" b="b"/>
            <a:pathLst>
              <a:path w="922833" h="1177458">
                <a:moveTo>
                  <a:pt x="0" y="0"/>
                </a:moveTo>
                <a:lnTo>
                  <a:pt x="922833" y="0"/>
                </a:lnTo>
                <a:lnTo>
                  <a:pt x="922833" y="1177459"/>
                </a:lnTo>
                <a:lnTo>
                  <a:pt x="0" y="117745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0" name="Freeform 10"/>
          <p:cNvSpPr/>
          <p:nvPr/>
        </p:nvSpPr>
        <p:spPr>
          <a:xfrm>
            <a:off x="11173521" y="941836"/>
            <a:ext cx="798682" cy="1042326"/>
          </a:xfrm>
          <a:custGeom>
            <a:avLst/>
            <a:gdLst/>
            <a:ahLst/>
            <a:cxnLst/>
            <a:rect l="l" t="t" r="r" b="b"/>
            <a:pathLst>
              <a:path w="798682" h="1042326">
                <a:moveTo>
                  <a:pt x="0" y="0"/>
                </a:moveTo>
                <a:lnTo>
                  <a:pt x="798682" y="0"/>
                </a:lnTo>
                <a:lnTo>
                  <a:pt x="798682" y="1042326"/>
                </a:lnTo>
                <a:lnTo>
                  <a:pt x="0" y="104232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1" name="Freeform 11"/>
          <p:cNvSpPr/>
          <p:nvPr/>
        </p:nvSpPr>
        <p:spPr>
          <a:xfrm rot="-359784">
            <a:off x="13957813" y="891519"/>
            <a:ext cx="743993" cy="1094108"/>
          </a:xfrm>
          <a:custGeom>
            <a:avLst/>
            <a:gdLst/>
            <a:ahLst/>
            <a:cxnLst/>
            <a:rect l="l" t="t" r="r" b="b"/>
            <a:pathLst>
              <a:path w="743993" h="1094108">
                <a:moveTo>
                  <a:pt x="0" y="0"/>
                </a:moveTo>
                <a:lnTo>
                  <a:pt x="743994" y="0"/>
                </a:lnTo>
                <a:lnTo>
                  <a:pt x="743994" y="1094108"/>
                </a:lnTo>
                <a:lnTo>
                  <a:pt x="0" y="10941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2" name="Freeform 12"/>
          <p:cNvSpPr/>
          <p:nvPr/>
        </p:nvSpPr>
        <p:spPr>
          <a:xfrm>
            <a:off x="10312269" y="912764"/>
            <a:ext cx="699327" cy="1051620"/>
          </a:xfrm>
          <a:custGeom>
            <a:avLst/>
            <a:gdLst/>
            <a:ahLst/>
            <a:cxnLst/>
            <a:rect l="l" t="t" r="r" b="b"/>
            <a:pathLst>
              <a:path w="699327" h="1051620">
                <a:moveTo>
                  <a:pt x="0" y="0"/>
                </a:moveTo>
                <a:lnTo>
                  <a:pt x="699327" y="0"/>
                </a:lnTo>
                <a:lnTo>
                  <a:pt x="699327" y="1051619"/>
                </a:lnTo>
                <a:lnTo>
                  <a:pt x="0" y="1051619"/>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3" name="Freeform 13"/>
          <p:cNvSpPr/>
          <p:nvPr/>
        </p:nvSpPr>
        <p:spPr>
          <a:xfrm rot="306833">
            <a:off x="12245155" y="920910"/>
            <a:ext cx="459887" cy="1057212"/>
          </a:xfrm>
          <a:custGeom>
            <a:avLst/>
            <a:gdLst/>
            <a:ahLst/>
            <a:cxnLst/>
            <a:rect l="l" t="t" r="r" b="b"/>
            <a:pathLst>
              <a:path w="459887" h="1057212">
                <a:moveTo>
                  <a:pt x="0" y="0"/>
                </a:moveTo>
                <a:lnTo>
                  <a:pt x="459887" y="0"/>
                </a:lnTo>
                <a:lnTo>
                  <a:pt x="459887" y="1057212"/>
                </a:lnTo>
                <a:lnTo>
                  <a:pt x="0" y="1057212"/>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14" name="Freeform 14"/>
          <p:cNvSpPr/>
          <p:nvPr/>
        </p:nvSpPr>
        <p:spPr>
          <a:xfrm>
            <a:off x="5806752" y="941836"/>
            <a:ext cx="631488" cy="1054678"/>
          </a:xfrm>
          <a:custGeom>
            <a:avLst/>
            <a:gdLst/>
            <a:ahLst/>
            <a:cxnLst/>
            <a:rect l="l" t="t" r="r" b="b"/>
            <a:pathLst>
              <a:path w="631488" h="1054678">
                <a:moveTo>
                  <a:pt x="0" y="0"/>
                </a:moveTo>
                <a:lnTo>
                  <a:pt x="631489" y="0"/>
                </a:lnTo>
                <a:lnTo>
                  <a:pt x="631489" y="1054678"/>
                </a:lnTo>
                <a:lnTo>
                  <a:pt x="0" y="105467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5" name="Freeform 15"/>
          <p:cNvSpPr/>
          <p:nvPr/>
        </p:nvSpPr>
        <p:spPr>
          <a:xfrm>
            <a:off x="3712047" y="912764"/>
            <a:ext cx="774803" cy="1112823"/>
          </a:xfrm>
          <a:custGeom>
            <a:avLst/>
            <a:gdLst/>
            <a:ahLst/>
            <a:cxnLst/>
            <a:rect l="l" t="t" r="r" b="b"/>
            <a:pathLst>
              <a:path w="774803" h="1112823">
                <a:moveTo>
                  <a:pt x="0" y="0"/>
                </a:moveTo>
                <a:lnTo>
                  <a:pt x="774804" y="0"/>
                </a:lnTo>
                <a:lnTo>
                  <a:pt x="774804" y="1112823"/>
                </a:lnTo>
                <a:lnTo>
                  <a:pt x="0" y="111282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6" name="Freeform 16"/>
          <p:cNvSpPr/>
          <p:nvPr/>
        </p:nvSpPr>
        <p:spPr>
          <a:xfrm>
            <a:off x="4610676" y="912764"/>
            <a:ext cx="1054400" cy="1112823"/>
          </a:xfrm>
          <a:custGeom>
            <a:avLst/>
            <a:gdLst/>
            <a:ahLst/>
            <a:cxnLst/>
            <a:rect l="l" t="t" r="r" b="b"/>
            <a:pathLst>
              <a:path w="1054400" h="1112823">
                <a:moveTo>
                  <a:pt x="0" y="0"/>
                </a:moveTo>
                <a:lnTo>
                  <a:pt x="1054400" y="0"/>
                </a:lnTo>
                <a:lnTo>
                  <a:pt x="1054400" y="1112823"/>
                </a:lnTo>
                <a:lnTo>
                  <a:pt x="0" y="1112823"/>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7" name="Freeform 17"/>
          <p:cNvSpPr/>
          <p:nvPr/>
        </p:nvSpPr>
        <p:spPr>
          <a:xfrm>
            <a:off x="7457580" y="912764"/>
            <a:ext cx="748263" cy="1138042"/>
          </a:xfrm>
          <a:custGeom>
            <a:avLst/>
            <a:gdLst/>
            <a:ahLst/>
            <a:cxnLst/>
            <a:rect l="l" t="t" r="r" b="b"/>
            <a:pathLst>
              <a:path w="748263" h="1138042">
                <a:moveTo>
                  <a:pt x="0" y="0"/>
                </a:moveTo>
                <a:lnTo>
                  <a:pt x="748262" y="0"/>
                </a:lnTo>
                <a:lnTo>
                  <a:pt x="748262" y="1138042"/>
                </a:lnTo>
                <a:lnTo>
                  <a:pt x="0" y="1138042"/>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8" name="Freeform 18"/>
          <p:cNvSpPr/>
          <p:nvPr/>
        </p:nvSpPr>
        <p:spPr>
          <a:xfrm>
            <a:off x="12961143" y="941836"/>
            <a:ext cx="798682" cy="1042326"/>
          </a:xfrm>
          <a:custGeom>
            <a:avLst/>
            <a:gdLst/>
            <a:ahLst/>
            <a:cxnLst/>
            <a:rect l="l" t="t" r="r" b="b"/>
            <a:pathLst>
              <a:path w="798682" h="1042326">
                <a:moveTo>
                  <a:pt x="0" y="0"/>
                </a:moveTo>
                <a:lnTo>
                  <a:pt x="798682" y="0"/>
                </a:lnTo>
                <a:lnTo>
                  <a:pt x="798682" y="1042326"/>
                </a:lnTo>
                <a:lnTo>
                  <a:pt x="0" y="104232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9" name="TextBox 19"/>
          <p:cNvSpPr txBox="1"/>
          <p:nvPr/>
        </p:nvSpPr>
        <p:spPr>
          <a:xfrm>
            <a:off x="1911276" y="2265725"/>
            <a:ext cx="1185267" cy="888460"/>
          </a:xfrm>
          <a:prstGeom prst="rect">
            <a:avLst/>
          </a:prstGeom>
        </p:spPr>
        <p:txBody>
          <a:bodyPr lIns="0" tIns="0" rIns="0" bIns="0" rtlCol="0" anchor="t">
            <a:spAutoFit/>
          </a:bodyPr>
          <a:lstStyle/>
          <a:p>
            <a:pPr algn="ctr">
              <a:lnSpc>
                <a:spcPts val="7204"/>
              </a:lnSpc>
              <a:spcBef>
                <a:spcPct val="0"/>
              </a:spcBef>
            </a:pPr>
            <a:r>
              <a:rPr lang="en-US" sz="5146">
                <a:solidFill>
                  <a:srgbClr val="000000"/>
                </a:solidFill>
                <a:latin typeface="Schoolbell"/>
                <a:ea typeface="Schoolbell"/>
                <a:cs typeface="Schoolbell"/>
                <a:sym typeface="Schoolbell"/>
              </a:rPr>
              <a:t>EYFS</a:t>
            </a:r>
          </a:p>
        </p:txBody>
      </p:sp>
      <p:sp>
        <p:nvSpPr>
          <p:cNvPr id="20" name="TextBox 20"/>
          <p:cNvSpPr txBox="1"/>
          <p:nvPr/>
        </p:nvSpPr>
        <p:spPr>
          <a:xfrm>
            <a:off x="1920667" y="4377008"/>
            <a:ext cx="8179250" cy="2180685"/>
          </a:xfrm>
          <a:prstGeom prst="rect">
            <a:avLst/>
          </a:prstGeom>
        </p:spPr>
        <p:txBody>
          <a:bodyPr lIns="0" tIns="0" rIns="0" bIns="0" rtlCol="0" anchor="t">
            <a:spAutoFit/>
          </a:bodyPr>
          <a:lstStyle/>
          <a:p>
            <a:pPr algn="l">
              <a:lnSpc>
                <a:spcPts val="5804"/>
              </a:lnSpc>
              <a:spcBef>
                <a:spcPct val="0"/>
              </a:spcBef>
            </a:pPr>
            <a:r>
              <a:rPr lang="en-US" sz="4146">
                <a:solidFill>
                  <a:srgbClr val="000000"/>
                </a:solidFill>
                <a:latin typeface="Schoolbell"/>
                <a:ea typeface="Schoolbell"/>
                <a:cs typeface="Schoolbell"/>
                <a:sym typeface="Schoolbell"/>
              </a:rPr>
              <a:t>We ask that children read every night, either their home reading book or something for pleasure.</a:t>
            </a:r>
          </a:p>
        </p:txBody>
      </p:sp>
      <p:sp>
        <p:nvSpPr>
          <p:cNvPr id="21" name="TextBox 21"/>
          <p:cNvSpPr txBox="1"/>
          <p:nvPr/>
        </p:nvSpPr>
        <p:spPr>
          <a:xfrm>
            <a:off x="12475099" y="3732401"/>
            <a:ext cx="5012727" cy="4436343"/>
          </a:xfrm>
          <a:prstGeom prst="rect">
            <a:avLst/>
          </a:prstGeom>
        </p:spPr>
        <p:txBody>
          <a:bodyPr lIns="0" tIns="0" rIns="0" bIns="0" rtlCol="0" anchor="t">
            <a:spAutoFit/>
          </a:bodyPr>
          <a:lstStyle/>
          <a:p>
            <a:pPr algn="l">
              <a:lnSpc>
                <a:spcPts val="5804"/>
              </a:lnSpc>
              <a:spcBef>
                <a:spcPct val="0"/>
              </a:spcBef>
            </a:pPr>
            <a:r>
              <a:rPr lang="en-US" sz="4146" dirty="0">
                <a:solidFill>
                  <a:srgbClr val="000000"/>
                </a:solidFill>
                <a:latin typeface="Schoolbell"/>
                <a:ea typeface="Schoolbell"/>
                <a:cs typeface="Schoolbell"/>
                <a:sym typeface="Schoolbell"/>
              </a:rPr>
              <a:t>Class website page will be updated weekly if you want to try some of the things we have been learning in addition to the reading.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306680" y="3343522"/>
            <a:ext cx="10925923" cy="5244443"/>
          </a:xfrm>
          <a:custGeom>
            <a:avLst/>
            <a:gdLst/>
            <a:ahLst/>
            <a:cxnLst/>
            <a:rect l="l" t="t" r="r" b="b"/>
            <a:pathLst>
              <a:path w="10925923" h="5244443">
                <a:moveTo>
                  <a:pt x="0" y="0"/>
                </a:moveTo>
                <a:lnTo>
                  <a:pt x="10925923" y="0"/>
                </a:lnTo>
                <a:lnTo>
                  <a:pt x="10925923" y="5244443"/>
                </a:lnTo>
                <a:lnTo>
                  <a:pt x="0" y="5244443"/>
                </a:lnTo>
                <a:lnTo>
                  <a:pt x="0" y="0"/>
                </a:lnTo>
                <a:close/>
              </a:path>
            </a:pathLst>
          </a:custGeom>
          <a:blipFill>
            <a:blip r:embed="rId2"/>
            <a:stretch>
              <a:fillRect/>
            </a:stretch>
          </a:blipFill>
        </p:spPr>
      </p:sp>
      <p:sp>
        <p:nvSpPr>
          <p:cNvPr id="3" name="Freeform 3"/>
          <p:cNvSpPr/>
          <p:nvPr/>
        </p:nvSpPr>
        <p:spPr>
          <a:xfrm rot="2079919">
            <a:off x="8536107" y="3642942"/>
            <a:ext cx="3133146" cy="646211"/>
          </a:xfrm>
          <a:custGeom>
            <a:avLst/>
            <a:gdLst/>
            <a:ahLst/>
            <a:cxnLst/>
            <a:rect l="l" t="t" r="r" b="b"/>
            <a:pathLst>
              <a:path w="3133146" h="646211">
                <a:moveTo>
                  <a:pt x="0" y="0"/>
                </a:moveTo>
                <a:lnTo>
                  <a:pt x="3133145" y="0"/>
                </a:lnTo>
                <a:lnTo>
                  <a:pt x="3133145" y="646211"/>
                </a:lnTo>
                <a:lnTo>
                  <a:pt x="0" y="646211"/>
                </a:lnTo>
                <a:lnTo>
                  <a:pt x="0" y="0"/>
                </a:lnTo>
                <a:close/>
              </a:path>
            </a:pathLst>
          </a:custGeom>
          <a:blipFill>
            <a:blip r:embed="rId3"/>
            <a:stretch>
              <a:fillRect/>
            </a:stretch>
          </a:blipFill>
        </p:spPr>
      </p:sp>
      <p:sp>
        <p:nvSpPr>
          <p:cNvPr id="4" name="Freeform 4"/>
          <p:cNvSpPr/>
          <p:nvPr/>
        </p:nvSpPr>
        <p:spPr>
          <a:xfrm>
            <a:off x="-1301485" y="-2933426"/>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4"/>
            <a:stretch>
              <a:fillRect/>
            </a:stretch>
          </a:blipFill>
        </p:spPr>
      </p:sp>
      <p:sp>
        <p:nvSpPr>
          <p:cNvPr id="5" name="Freeform 5"/>
          <p:cNvSpPr/>
          <p:nvPr/>
        </p:nvSpPr>
        <p:spPr>
          <a:xfrm flipH="1" flipV="1">
            <a:off x="-2485716" y="8587965"/>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4"/>
            <a:stretch>
              <a:fillRect/>
            </a:stretch>
          </a:blipFill>
        </p:spPr>
      </p:sp>
      <p:sp>
        <p:nvSpPr>
          <p:cNvPr id="6" name="Freeform 6"/>
          <p:cNvSpPr/>
          <p:nvPr/>
        </p:nvSpPr>
        <p:spPr>
          <a:xfrm rot="-1386601">
            <a:off x="163131" y="3634191"/>
            <a:ext cx="3218005" cy="663714"/>
          </a:xfrm>
          <a:custGeom>
            <a:avLst/>
            <a:gdLst/>
            <a:ahLst/>
            <a:cxnLst/>
            <a:rect l="l" t="t" r="r" b="b"/>
            <a:pathLst>
              <a:path w="3218005" h="663714">
                <a:moveTo>
                  <a:pt x="0" y="0"/>
                </a:moveTo>
                <a:lnTo>
                  <a:pt x="3218005" y="0"/>
                </a:lnTo>
                <a:lnTo>
                  <a:pt x="3218005" y="663713"/>
                </a:lnTo>
                <a:lnTo>
                  <a:pt x="0" y="663713"/>
                </a:lnTo>
                <a:lnTo>
                  <a:pt x="0" y="0"/>
                </a:lnTo>
                <a:close/>
              </a:path>
            </a:pathLst>
          </a:custGeom>
          <a:blipFill>
            <a:blip r:embed="rId3"/>
            <a:stretch>
              <a:fillRect/>
            </a:stretch>
          </a:blipFill>
        </p:spPr>
      </p:sp>
      <p:sp>
        <p:nvSpPr>
          <p:cNvPr id="7" name="Freeform 7"/>
          <p:cNvSpPr/>
          <p:nvPr/>
        </p:nvSpPr>
        <p:spPr>
          <a:xfrm>
            <a:off x="8231074" y="982525"/>
            <a:ext cx="798682" cy="1042326"/>
          </a:xfrm>
          <a:custGeom>
            <a:avLst/>
            <a:gdLst/>
            <a:ahLst/>
            <a:cxnLst/>
            <a:rect l="l" t="t" r="r" b="b"/>
            <a:pathLst>
              <a:path w="798682" h="1042326">
                <a:moveTo>
                  <a:pt x="0" y="0"/>
                </a:moveTo>
                <a:lnTo>
                  <a:pt x="798682" y="0"/>
                </a:lnTo>
                <a:lnTo>
                  <a:pt x="798682" y="1042326"/>
                </a:lnTo>
                <a:lnTo>
                  <a:pt x="0" y="104232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8" name="Freeform 8"/>
          <p:cNvSpPr/>
          <p:nvPr/>
        </p:nvSpPr>
        <p:spPr>
          <a:xfrm>
            <a:off x="6240907" y="798731"/>
            <a:ext cx="748263" cy="1138042"/>
          </a:xfrm>
          <a:custGeom>
            <a:avLst/>
            <a:gdLst/>
            <a:ahLst/>
            <a:cxnLst/>
            <a:rect l="l" t="t" r="r" b="b"/>
            <a:pathLst>
              <a:path w="748263" h="1138042">
                <a:moveTo>
                  <a:pt x="0" y="0"/>
                </a:moveTo>
                <a:lnTo>
                  <a:pt x="748263" y="0"/>
                </a:lnTo>
                <a:lnTo>
                  <a:pt x="748263" y="1138043"/>
                </a:lnTo>
                <a:lnTo>
                  <a:pt x="0" y="113804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TextBox 9"/>
          <p:cNvSpPr txBox="1"/>
          <p:nvPr/>
        </p:nvSpPr>
        <p:spPr>
          <a:xfrm>
            <a:off x="749934" y="2195832"/>
            <a:ext cx="10444433" cy="888460"/>
          </a:xfrm>
          <a:prstGeom prst="rect">
            <a:avLst/>
          </a:prstGeom>
        </p:spPr>
        <p:txBody>
          <a:bodyPr lIns="0" tIns="0" rIns="0" bIns="0" rtlCol="0" anchor="t">
            <a:spAutoFit/>
          </a:bodyPr>
          <a:lstStyle/>
          <a:p>
            <a:pPr algn="ctr">
              <a:lnSpc>
                <a:spcPts val="7204"/>
              </a:lnSpc>
              <a:spcBef>
                <a:spcPct val="0"/>
              </a:spcBef>
            </a:pPr>
            <a:r>
              <a:rPr lang="en-US" sz="5146" dirty="0">
                <a:solidFill>
                  <a:srgbClr val="000000"/>
                </a:solidFill>
                <a:latin typeface="Schoolbell"/>
                <a:ea typeface="Schoolbell"/>
                <a:cs typeface="Schoolbell"/>
                <a:sym typeface="Schoolbell"/>
              </a:rPr>
              <a:t>EYFS - KS1 entitled to free School Meals</a:t>
            </a:r>
          </a:p>
        </p:txBody>
      </p:sp>
      <p:sp>
        <p:nvSpPr>
          <p:cNvPr id="10" name="TextBox 10"/>
          <p:cNvSpPr txBox="1"/>
          <p:nvPr/>
        </p:nvSpPr>
        <p:spPr>
          <a:xfrm>
            <a:off x="1920666" y="4377008"/>
            <a:ext cx="8575317" cy="2948756"/>
          </a:xfrm>
          <a:prstGeom prst="rect">
            <a:avLst/>
          </a:prstGeom>
        </p:spPr>
        <p:txBody>
          <a:bodyPr wrap="square" lIns="0" tIns="0" rIns="0" bIns="0" rtlCol="0" anchor="t">
            <a:spAutoFit/>
          </a:bodyPr>
          <a:lstStyle/>
          <a:p>
            <a:pPr algn="l">
              <a:lnSpc>
                <a:spcPts val="5804"/>
              </a:lnSpc>
              <a:spcBef>
                <a:spcPct val="0"/>
              </a:spcBef>
            </a:pPr>
            <a:r>
              <a:rPr lang="en-US" sz="4146" dirty="0">
                <a:solidFill>
                  <a:srgbClr val="000000"/>
                </a:solidFill>
                <a:latin typeface="Schoolbell"/>
                <a:ea typeface="Schoolbell"/>
                <a:cs typeface="Schoolbell"/>
                <a:sym typeface="Schoolbell"/>
              </a:rPr>
              <a:t>A BIG gold star to the mummies that provided these Home Packed Lunches. They has enough nourishing food to keep their children full until dinner time.</a:t>
            </a:r>
          </a:p>
        </p:txBody>
      </p:sp>
      <p:sp>
        <p:nvSpPr>
          <p:cNvPr id="11" name="Freeform 11"/>
          <p:cNvSpPr/>
          <p:nvPr/>
        </p:nvSpPr>
        <p:spPr>
          <a:xfrm rot="493615">
            <a:off x="7224124" y="855797"/>
            <a:ext cx="878470" cy="1124442"/>
          </a:xfrm>
          <a:custGeom>
            <a:avLst/>
            <a:gdLst/>
            <a:ahLst/>
            <a:cxnLst/>
            <a:rect l="l" t="t" r="r" b="b"/>
            <a:pathLst>
              <a:path w="878470" h="1124442">
                <a:moveTo>
                  <a:pt x="0" y="0"/>
                </a:moveTo>
                <a:lnTo>
                  <a:pt x="878471" y="0"/>
                </a:lnTo>
                <a:lnTo>
                  <a:pt x="878471" y="1124443"/>
                </a:lnTo>
                <a:lnTo>
                  <a:pt x="0" y="112444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2" name="Freeform 12"/>
          <p:cNvSpPr/>
          <p:nvPr/>
        </p:nvSpPr>
        <p:spPr>
          <a:xfrm>
            <a:off x="9191681" y="798731"/>
            <a:ext cx="936978" cy="1380446"/>
          </a:xfrm>
          <a:custGeom>
            <a:avLst/>
            <a:gdLst/>
            <a:ahLst/>
            <a:cxnLst/>
            <a:rect l="l" t="t" r="r" b="b"/>
            <a:pathLst>
              <a:path w="936978" h="1380446">
                <a:moveTo>
                  <a:pt x="0" y="0"/>
                </a:moveTo>
                <a:lnTo>
                  <a:pt x="936978" y="0"/>
                </a:lnTo>
                <a:lnTo>
                  <a:pt x="936978" y="1380446"/>
                </a:lnTo>
                <a:lnTo>
                  <a:pt x="0" y="138044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3" name="Freeform 13"/>
          <p:cNvSpPr/>
          <p:nvPr/>
        </p:nvSpPr>
        <p:spPr>
          <a:xfrm rot="294395">
            <a:off x="10339248" y="836039"/>
            <a:ext cx="922833" cy="1177458"/>
          </a:xfrm>
          <a:custGeom>
            <a:avLst/>
            <a:gdLst/>
            <a:ahLst/>
            <a:cxnLst/>
            <a:rect l="l" t="t" r="r" b="b"/>
            <a:pathLst>
              <a:path w="922833" h="1177458">
                <a:moveTo>
                  <a:pt x="0" y="0"/>
                </a:moveTo>
                <a:lnTo>
                  <a:pt x="922833" y="0"/>
                </a:lnTo>
                <a:lnTo>
                  <a:pt x="922833" y="1177459"/>
                </a:lnTo>
                <a:lnTo>
                  <a:pt x="0" y="117745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pic>
        <p:nvPicPr>
          <p:cNvPr id="15" name="Picture 14">
            <a:extLst>
              <a:ext uri="{FF2B5EF4-FFF2-40B4-BE49-F238E27FC236}">
                <a16:creationId xmlns:a16="http://schemas.microsoft.com/office/drawing/2014/main" id="{13F33F06-9C16-4691-BD70-2AE7AF141761}"/>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24382" t="6543" r="22025" b="4568"/>
          <a:stretch/>
        </p:blipFill>
        <p:spPr>
          <a:xfrm rot="4418322">
            <a:off x="12288837" y="1483473"/>
            <a:ext cx="3875141" cy="4820426"/>
          </a:xfrm>
          <a:prstGeom prst="rect">
            <a:avLst/>
          </a:prstGeom>
        </p:spPr>
      </p:pic>
      <p:pic>
        <p:nvPicPr>
          <p:cNvPr id="17" name="Picture 16">
            <a:extLst>
              <a:ext uri="{FF2B5EF4-FFF2-40B4-BE49-F238E27FC236}">
                <a16:creationId xmlns:a16="http://schemas.microsoft.com/office/drawing/2014/main" id="{2868DD5B-F85F-493C-9B66-EF2D83C72FC4}"/>
              </a:ext>
            </a:extLst>
          </p:cNvPr>
          <p:cNvPicPr>
            <a:picLocks noChangeAspect="1"/>
          </p:cNvPicPr>
          <p:nvPr/>
        </p:nvPicPr>
        <p:blipFill rotWithShape="1">
          <a:blip r:embed="rId16" cstate="print">
            <a:extLst>
              <a:ext uri="{28A0092B-C50C-407E-A947-70E740481C1C}">
                <a14:useLocalDpi xmlns:a14="http://schemas.microsoft.com/office/drawing/2010/main" val="0"/>
              </a:ext>
            </a:extLst>
          </a:blip>
          <a:srcRect l="26296" t="13457" r="9551" b="17407"/>
          <a:stretch/>
        </p:blipFill>
        <p:spPr>
          <a:xfrm rot="829951">
            <a:off x="10910364" y="5501661"/>
            <a:ext cx="5046000" cy="407847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1265847" y="-273965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flipH="1" flipV="1">
            <a:off x="-2609082" y="8035123"/>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2"/>
            <a:stretch>
              <a:fillRect/>
            </a:stretch>
          </a:blipFill>
        </p:spPr>
      </p:sp>
      <p:sp>
        <p:nvSpPr>
          <p:cNvPr id="4" name="Freeform 4"/>
          <p:cNvSpPr/>
          <p:nvPr/>
        </p:nvSpPr>
        <p:spPr>
          <a:xfrm rot="343412">
            <a:off x="727387" y="5481844"/>
            <a:ext cx="3966889" cy="3947055"/>
          </a:xfrm>
          <a:custGeom>
            <a:avLst/>
            <a:gdLst/>
            <a:ahLst/>
            <a:cxnLst/>
            <a:rect l="l" t="t" r="r" b="b"/>
            <a:pathLst>
              <a:path w="3966889" h="3947055">
                <a:moveTo>
                  <a:pt x="0" y="0"/>
                </a:moveTo>
                <a:lnTo>
                  <a:pt x="3966889" y="0"/>
                </a:lnTo>
                <a:lnTo>
                  <a:pt x="3966889" y="3947054"/>
                </a:lnTo>
                <a:lnTo>
                  <a:pt x="0" y="3947054"/>
                </a:lnTo>
                <a:lnTo>
                  <a:pt x="0" y="0"/>
                </a:lnTo>
                <a:close/>
              </a:path>
            </a:pathLst>
          </a:custGeom>
          <a:blipFill>
            <a:blip r:embed="rId3"/>
            <a:stretch>
              <a:fillRect/>
            </a:stretch>
          </a:blipFill>
        </p:spPr>
      </p:sp>
      <p:sp>
        <p:nvSpPr>
          <p:cNvPr id="5" name="Freeform 5"/>
          <p:cNvSpPr/>
          <p:nvPr/>
        </p:nvSpPr>
        <p:spPr>
          <a:xfrm rot="-138233">
            <a:off x="4875798" y="6085937"/>
            <a:ext cx="3966889" cy="3947055"/>
          </a:xfrm>
          <a:custGeom>
            <a:avLst/>
            <a:gdLst/>
            <a:ahLst/>
            <a:cxnLst/>
            <a:rect l="l" t="t" r="r" b="b"/>
            <a:pathLst>
              <a:path w="3966889" h="3947055">
                <a:moveTo>
                  <a:pt x="0" y="0"/>
                </a:moveTo>
                <a:lnTo>
                  <a:pt x="3966889" y="0"/>
                </a:lnTo>
                <a:lnTo>
                  <a:pt x="3966889" y="3947054"/>
                </a:lnTo>
                <a:lnTo>
                  <a:pt x="0" y="3947054"/>
                </a:lnTo>
                <a:lnTo>
                  <a:pt x="0" y="0"/>
                </a:lnTo>
                <a:close/>
              </a:path>
            </a:pathLst>
          </a:custGeom>
          <a:blipFill>
            <a:blip r:embed="rId3"/>
            <a:stretch>
              <a:fillRect/>
            </a:stretch>
          </a:blipFill>
        </p:spPr>
      </p:sp>
      <p:sp>
        <p:nvSpPr>
          <p:cNvPr id="6" name="Freeform 6"/>
          <p:cNvSpPr/>
          <p:nvPr/>
        </p:nvSpPr>
        <p:spPr>
          <a:xfrm rot="291447">
            <a:off x="8921368" y="5118017"/>
            <a:ext cx="3966889" cy="3947055"/>
          </a:xfrm>
          <a:custGeom>
            <a:avLst/>
            <a:gdLst/>
            <a:ahLst/>
            <a:cxnLst/>
            <a:rect l="l" t="t" r="r" b="b"/>
            <a:pathLst>
              <a:path w="3966889" h="3947055">
                <a:moveTo>
                  <a:pt x="0" y="0"/>
                </a:moveTo>
                <a:lnTo>
                  <a:pt x="3966889" y="0"/>
                </a:lnTo>
                <a:lnTo>
                  <a:pt x="3966889" y="3947055"/>
                </a:lnTo>
                <a:lnTo>
                  <a:pt x="0" y="3947055"/>
                </a:lnTo>
                <a:lnTo>
                  <a:pt x="0" y="0"/>
                </a:lnTo>
                <a:close/>
              </a:path>
            </a:pathLst>
          </a:custGeom>
          <a:blipFill>
            <a:blip r:embed="rId3"/>
            <a:stretch>
              <a:fillRect/>
            </a:stretch>
          </a:blipFill>
        </p:spPr>
      </p:sp>
      <p:sp>
        <p:nvSpPr>
          <p:cNvPr id="7" name="Freeform 7"/>
          <p:cNvSpPr/>
          <p:nvPr/>
        </p:nvSpPr>
        <p:spPr>
          <a:xfrm rot="-282596">
            <a:off x="13203598" y="6007876"/>
            <a:ext cx="3966889" cy="3947055"/>
          </a:xfrm>
          <a:custGeom>
            <a:avLst/>
            <a:gdLst/>
            <a:ahLst/>
            <a:cxnLst/>
            <a:rect l="l" t="t" r="r" b="b"/>
            <a:pathLst>
              <a:path w="3966889" h="3947055">
                <a:moveTo>
                  <a:pt x="0" y="0"/>
                </a:moveTo>
                <a:lnTo>
                  <a:pt x="3966889" y="0"/>
                </a:lnTo>
                <a:lnTo>
                  <a:pt x="3966889" y="3947055"/>
                </a:lnTo>
                <a:lnTo>
                  <a:pt x="0" y="3947055"/>
                </a:lnTo>
                <a:lnTo>
                  <a:pt x="0" y="0"/>
                </a:lnTo>
                <a:close/>
              </a:path>
            </a:pathLst>
          </a:custGeom>
          <a:blipFill>
            <a:blip r:embed="rId3"/>
            <a:stretch>
              <a:fillRect/>
            </a:stretch>
          </a:blipFill>
        </p:spPr>
      </p:sp>
      <p:sp>
        <p:nvSpPr>
          <p:cNvPr id="8" name="Freeform 8"/>
          <p:cNvSpPr/>
          <p:nvPr/>
        </p:nvSpPr>
        <p:spPr>
          <a:xfrm rot="422952">
            <a:off x="2120700" y="4610183"/>
            <a:ext cx="1690743" cy="1367388"/>
          </a:xfrm>
          <a:custGeom>
            <a:avLst/>
            <a:gdLst/>
            <a:ahLst/>
            <a:cxnLst/>
            <a:rect l="l" t="t" r="r" b="b"/>
            <a:pathLst>
              <a:path w="1690743" h="1367388">
                <a:moveTo>
                  <a:pt x="0" y="0"/>
                </a:moveTo>
                <a:lnTo>
                  <a:pt x="1690743" y="0"/>
                </a:lnTo>
                <a:lnTo>
                  <a:pt x="1690743" y="1367388"/>
                </a:lnTo>
                <a:lnTo>
                  <a:pt x="0" y="1367388"/>
                </a:lnTo>
                <a:lnTo>
                  <a:pt x="0" y="0"/>
                </a:lnTo>
                <a:close/>
              </a:path>
            </a:pathLst>
          </a:custGeom>
          <a:blipFill>
            <a:blip r:embed="rId4"/>
            <a:stretch>
              <a:fillRect/>
            </a:stretch>
          </a:blipFill>
        </p:spPr>
      </p:sp>
      <p:sp>
        <p:nvSpPr>
          <p:cNvPr id="9" name="Freeform 9"/>
          <p:cNvSpPr/>
          <p:nvPr/>
        </p:nvSpPr>
        <p:spPr>
          <a:xfrm rot="-295187">
            <a:off x="5836935" y="5204314"/>
            <a:ext cx="1690743" cy="1367388"/>
          </a:xfrm>
          <a:custGeom>
            <a:avLst/>
            <a:gdLst/>
            <a:ahLst/>
            <a:cxnLst/>
            <a:rect l="l" t="t" r="r" b="b"/>
            <a:pathLst>
              <a:path w="1690743" h="1367388">
                <a:moveTo>
                  <a:pt x="0" y="0"/>
                </a:moveTo>
                <a:lnTo>
                  <a:pt x="1690743" y="0"/>
                </a:lnTo>
                <a:lnTo>
                  <a:pt x="1690743" y="1367388"/>
                </a:lnTo>
                <a:lnTo>
                  <a:pt x="0" y="1367388"/>
                </a:lnTo>
                <a:lnTo>
                  <a:pt x="0" y="0"/>
                </a:lnTo>
                <a:close/>
              </a:path>
            </a:pathLst>
          </a:custGeom>
          <a:blipFill>
            <a:blip r:embed="rId4"/>
            <a:stretch>
              <a:fillRect/>
            </a:stretch>
          </a:blipFill>
        </p:spPr>
      </p:sp>
      <p:sp>
        <p:nvSpPr>
          <p:cNvPr id="10" name="Freeform 10"/>
          <p:cNvSpPr/>
          <p:nvPr/>
        </p:nvSpPr>
        <p:spPr>
          <a:xfrm rot="271565">
            <a:off x="10311289" y="4311419"/>
            <a:ext cx="1690743" cy="1367388"/>
          </a:xfrm>
          <a:custGeom>
            <a:avLst/>
            <a:gdLst/>
            <a:ahLst/>
            <a:cxnLst/>
            <a:rect l="l" t="t" r="r" b="b"/>
            <a:pathLst>
              <a:path w="1690743" h="1367388">
                <a:moveTo>
                  <a:pt x="0" y="0"/>
                </a:moveTo>
                <a:lnTo>
                  <a:pt x="1690742" y="0"/>
                </a:lnTo>
                <a:lnTo>
                  <a:pt x="1690742" y="1367388"/>
                </a:lnTo>
                <a:lnTo>
                  <a:pt x="0" y="1367388"/>
                </a:lnTo>
                <a:lnTo>
                  <a:pt x="0" y="0"/>
                </a:lnTo>
                <a:close/>
              </a:path>
            </a:pathLst>
          </a:custGeom>
          <a:blipFill>
            <a:blip r:embed="rId4"/>
            <a:stretch>
              <a:fillRect/>
            </a:stretch>
          </a:blipFill>
        </p:spPr>
      </p:sp>
      <p:sp>
        <p:nvSpPr>
          <p:cNvPr id="11" name="Freeform 11"/>
          <p:cNvSpPr/>
          <p:nvPr/>
        </p:nvSpPr>
        <p:spPr>
          <a:xfrm rot="-415089">
            <a:off x="14162668" y="5204314"/>
            <a:ext cx="1690743" cy="1367388"/>
          </a:xfrm>
          <a:custGeom>
            <a:avLst/>
            <a:gdLst/>
            <a:ahLst/>
            <a:cxnLst/>
            <a:rect l="l" t="t" r="r" b="b"/>
            <a:pathLst>
              <a:path w="1690743" h="1367388">
                <a:moveTo>
                  <a:pt x="0" y="0"/>
                </a:moveTo>
                <a:lnTo>
                  <a:pt x="1690743" y="0"/>
                </a:lnTo>
                <a:lnTo>
                  <a:pt x="1690743" y="1367388"/>
                </a:lnTo>
                <a:lnTo>
                  <a:pt x="0" y="1367388"/>
                </a:lnTo>
                <a:lnTo>
                  <a:pt x="0" y="0"/>
                </a:lnTo>
                <a:close/>
              </a:path>
            </a:pathLst>
          </a:custGeom>
          <a:blipFill>
            <a:blip r:embed="rId4"/>
            <a:stretch>
              <a:fillRect/>
            </a:stretch>
          </a:blipFill>
        </p:spPr>
      </p:sp>
      <p:sp>
        <p:nvSpPr>
          <p:cNvPr id="12" name="Freeform 12"/>
          <p:cNvSpPr/>
          <p:nvPr/>
        </p:nvSpPr>
        <p:spPr>
          <a:xfrm>
            <a:off x="14126612" y="455014"/>
            <a:ext cx="1845671" cy="1948405"/>
          </a:xfrm>
          <a:custGeom>
            <a:avLst/>
            <a:gdLst/>
            <a:ahLst/>
            <a:cxnLst/>
            <a:rect l="l" t="t" r="r" b="b"/>
            <a:pathLst>
              <a:path w="1845671" h="1948405">
                <a:moveTo>
                  <a:pt x="0" y="0"/>
                </a:moveTo>
                <a:lnTo>
                  <a:pt x="1845670" y="0"/>
                </a:lnTo>
                <a:lnTo>
                  <a:pt x="1845670" y="1948404"/>
                </a:lnTo>
                <a:lnTo>
                  <a:pt x="0" y="194840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3" name="Freeform 13"/>
          <p:cNvSpPr/>
          <p:nvPr/>
        </p:nvSpPr>
        <p:spPr>
          <a:xfrm flipH="1">
            <a:off x="-583871" y="2191346"/>
            <a:ext cx="2799716" cy="2995805"/>
          </a:xfrm>
          <a:custGeom>
            <a:avLst/>
            <a:gdLst/>
            <a:ahLst/>
            <a:cxnLst/>
            <a:rect l="l" t="t" r="r" b="b"/>
            <a:pathLst>
              <a:path w="2799716" h="2995805">
                <a:moveTo>
                  <a:pt x="2799716" y="0"/>
                </a:moveTo>
                <a:lnTo>
                  <a:pt x="0" y="0"/>
                </a:lnTo>
                <a:lnTo>
                  <a:pt x="0" y="2995805"/>
                </a:lnTo>
                <a:lnTo>
                  <a:pt x="2799716" y="2995805"/>
                </a:lnTo>
                <a:lnTo>
                  <a:pt x="2799716"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4" name="TextBox 14"/>
          <p:cNvSpPr txBox="1"/>
          <p:nvPr/>
        </p:nvSpPr>
        <p:spPr>
          <a:xfrm rot="383655">
            <a:off x="1428749" y="6009398"/>
            <a:ext cx="2790096" cy="714466"/>
          </a:xfrm>
          <a:prstGeom prst="rect">
            <a:avLst/>
          </a:prstGeom>
        </p:spPr>
        <p:txBody>
          <a:bodyPr lIns="0" tIns="0" rIns="0" bIns="0" rtlCol="0" anchor="t">
            <a:spAutoFit/>
          </a:bodyPr>
          <a:lstStyle/>
          <a:p>
            <a:pPr algn="ctr">
              <a:lnSpc>
                <a:spcPts val="5804"/>
              </a:lnSpc>
            </a:pPr>
            <a:r>
              <a:rPr lang="en-US" sz="4146">
                <a:solidFill>
                  <a:srgbClr val="000000"/>
                </a:solidFill>
                <a:latin typeface="Schoolbell"/>
                <a:ea typeface="Schoolbell"/>
                <a:cs typeface="Schoolbell"/>
                <a:sym typeface="Schoolbell"/>
              </a:rPr>
              <a:t>Reception</a:t>
            </a:r>
          </a:p>
        </p:txBody>
      </p:sp>
      <p:sp>
        <p:nvSpPr>
          <p:cNvPr id="15" name="TextBox 15"/>
          <p:cNvSpPr txBox="1"/>
          <p:nvPr/>
        </p:nvSpPr>
        <p:spPr>
          <a:xfrm rot="422784">
            <a:off x="1002022" y="7002968"/>
            <a:ext cx="3117854" cy="2394354"/>
          </a:xfrm>
          <a:prstGeom prst="rect">
            <a:avLst/>
          </a:prstGeom>
        </p:spPr>
        <p:txBody>
          <a:bodyPr lIns="0" tIns="0" rIns="0" bIns="0" rtlCol="0" anchor="t">
            <a:spAutoFit/>
          </a:bodyPr>
          <a:lstStyle/>
          <a:p>
            <a:pPr algn="ctr">
              <a:lnSpc>
                <a:spcPts val="4802"/>
              </a:lnSpc>
            </a:pPr>
            <a:r>
              <a:rPr lang="en-US" sz="3430">
                <a:solidFill>
                  <a:srgbClr val="000000"/>
                </a:solidFill>
                <a:latin typeface="Schoolbell"/>
                <a:ea typeface="Schoolbell"/>
                <a:cs typeface="Schoolbell"/>
                <a:sym typeface="Schoolbell"/>
              </a:rPr>
              <a:t>Reception Baseline</a:t>
            </a:r>
          </a:p>
          <a:p>
            <a:pPr algn="ctr">
              <a:lnSpc>
                <a:spcPts val="4802"/>
              </a:lnSpc>
            </a:pPr>
            <a:r>
              <a:rPr lang="en-US" sz="3430">
                <a:solidFill>
                  <a:srgbClr val="000000"/>
                </a:solidFill>
                <a:latin typeface="Schoolbell"/>
                <a:ea typeface="Schoolbell"/>
                <a:cs typeface="Schoolbell"/>
                <a:sym typeface="Schoolbell"/>
              </a:rPr>
              <a:t>Foundation Stage Profile</a:t>
            </a:r>
          </a:p>
        </p:txBody>
      </p:sp>
      <p:sp>
        <p:nvSpPr>
          <p:cNvPr id="16" name="TextBox 16"/>
          <p:cNvSpPr txBox="1"/>
          <p:nvPr/>
        </p:nvSpPr>
        <p:spPr>
          <a:xfrm rot="-275687">
            <a:off x="5316845" y="6737190"/>
            <a:ext cx="2790096" cy="714466"/>
          </a:xfrm>
          <a:prstGeom prst="rect">
            <a:avLst/>
          </a:prstGeom>
        </p:spPr>
        <p:txBody>
          <a:bodyPr lIns="0" tIns="0" rIns="0" bIns="0" rtlCol="0" anchor="t">
            <a:spAutoFit/>
          </a:bodyPr>
          <a:lstStyle/>
          <a:p>
            <a:pPr algn="ctr">
              <a:lnSpc>
                <a:spcPts val="5804"/>
              </a:lnSpc>
            </a:pPr>
            <a:r>
              <a:rPr lang="en-US" sz="4146">
                <a:solidFill>
                  <a:srgbClr val="000000"/>
                </a:solidFill>
                <a:latin typeface="Schoolbell"/>
                <a:ea typeface="Schoolbell"/>
                <a:cs typeface="Schoolbell"/>
                <a:sym typeface="Schoolbell"/>
              </a:rPr>
              <a:t>Year 1</a:t>
            </a:r>
          </a:p>
        </p:txBody>
      </p:sp>
      <p:sp>
        <p:nvSpPr>
          <p:cNvPr id="17" name="TextBox 17"/>
          <p:cNvSpPr txBox="1"/>
          <p:nvPr/>
        </p:nvSpPr>
        <p:spPr>
          <a:xfrm rot="-255780">
            <a:off x="5325049" y="7788350"/>
            <a:ext cx="3062015" cy="1287942"/>
          </a:xfrm>
          <a:prstGeom prst="rect">
            <a:avLst/>
          </a:prstGeom>
        </p:spPr>
        <p:txBody>
          <a:bodyPr lIns="0" tIns="0" rIns="0" bIns="0" rtlCol="0" anchor="t">
            <a:spAutoFit/>
          </a:bodyPr>
          <a:lstStyle/>
          <a:p>
            <a:pPr algn="ctr">
              <a:lnSpc>
                <a:spcPts val="5136"/>
              </a:lnSpc>
            </a:pPr>
            <a:r>
              <a:rPr lang="en-US" sz="3668">
                <a:solidFill>
                  <a:srgbClr val="000000"/>
                </a:solidFill>
                <a:latin typeface="Schoolbell"/>
                <a:ea typeface="Schoolbell"/>
                <a:cs typeface="Schoolbell"/>
                <a:sym typeface="Schoolbell"/>
              </a:rPr>
              <a:t>Phonics Screening</a:t>
            </a:r>
          </a:p>
        </p:txBody>
      </p:sp>
      <p:sp>
        <p:nvSpPr>
          <p:cNvPr id="18" name="TextBox 18"/>
          <p:cNvSpPr txBox="1"/>
          <p:nvPr/>
        </p:nvSpPr>
        <p:spPr>
          <a:xfrm rot="255196">
            <a:off x="9200148" y="5972646"/>
            <a:ext cx="3629169" cy="714466"/>
          </a:xfrm>
          <a:prstGeom prst="rect">
            <a:avLst/>
          </a:prstGeom>
        </p:spPr>
        <p:txBody>
          <a:bodyPr lIns="0" tIns="0" rIns="0" bIns="0" rtlCol="0" anchor="t">
            <a:spAutoFit/>
          </a:bodyPr>
          <a:lstStyle/>
          <a:p>
            <a:pPr algn="ctr">
              <a:lnSpc>
                <a:spcPts val="5804"/>
              </a:lnSpc>
            </a:pPr>
            <a:r>
              <a:rPr lang="en-US" sz="4146">
                <a:solidFill>
                  <a:srgbClr val="000000"/>
                </a:solidFill>
                <a:latin typeface="Schoolbell"/>
                <a:ea typeface="Schoolbell"/>
                <a:cs typeface="Schoolbell"/>
                <a:sym typeface="Schoolbell"/>
              </a:rPr>
              <a:t>Year 4</a:t>
            </a:r>
          </a:p>
        </p:txBody>
      </p:sp>
      <p:sp>
        <p:nvSpPr>
          <p:cNvPr id="19" name="TextBox 19"/>
          <p:cNvSpPr txBox="1"/>
          <p:nvPr/>
        </p:nvSpPr>
        <p:spPr>
          <a:xfrm rot="307079">
            <a:off x="9507436" y="7220951"/>
            <a:ext cx="3062015" cy="958376"/>
          </a:xfrm>
          <a:prstGeom prst="rect">
            <a:avLst/>
          </a:prstGeom>
        </p:spPr>
        <p:txBody>
          <a:bodyPr lIns="0" tIns="0" rIns="0" bIns="0" rtlCol="0" anchor="t">
            <a:spAutoFit/>
          </a:bodyPr>
          <a:lstStyle/>
          <a:p>
            <a:pPr algn="ctr">
              <a:lnSpc>
                <a:spcPts val="3876"/>
              </a:lnSpc>
            </a:pPr>
            <a:r>
              <a:rPr lang="en-US" sz="2768">
                <a:solidFill>
                  <a:srgbClr val="000000"/>
                </a:solidFill>
                <a:latin typeface="Schoolbell"/>
                <a:ea typeface="Schoolbell"/>
                <a:cs typeface="Schoolbell"/>
                <a:sym typeface="Schoolbell"/>
              </a:rPr>
              <a:t>Multiplication Check Test (MCT)</a:t>
            </a:r>
          </a:p>
        </p:txBody>
      </p:sp>
      <p:sp>
        <p:nvSpPr>
          <p:cNvPr id="20" name="TextBox 20"/>
          <p:cNvSpPr txBox="1"/>
          <p:nvPr/>
        </p:nvSpPr>
        <p:spPr>
          <a:xfrm rot="-405526">
            <a:off x="13646765" y="6815191"/>
            <a:ext cx="2790096" cy="714466"/>
          </a:xfrm>
          <a:prstGeom prst="rect">
            <a:avLst/>
          </a:prstGeom>
        </p:spPr>
        <p:txBody>
          <a:bodyPr lIns="0" tIns="0" rIns="0" bIns="0" rtlCol="0" anchor="t">
            <a:spAutoFit/>
          </a:bodyPr>
          <a:lstStyle/>
          <a:p>
            <a:pPr algn="ctr">
              <a:lnSpc>
                <a:spcPts val="5804"/>
              </a:lnSpc>
            </a:pPr>
            <a:r>
              <a:rPr lang="en-US" sz="4146">
                <a:solidFill>
                  <a:srgbClr val="000000"/>
                </a:solidFill>
                <a:latin typeface="Schoolbell"/>
                <a:ea typeface="Schoolbell"/>
                <a:cs typeface="Schoolbell"/>
                <a:sym typeface="Schoolbell"/>
              </a:rPr>
              <a:t>Year 6</a:t>
            </a:r>
          </a:p>
        </p:txBody>
      </p:sp>
      <p:sp>
        <p:nvSpPr>
          <p:cNvPr id="21" name="TextBox 21"/>
          <p:cNvSpPr txBox="1"/>
          <p:nvPr/>
        </p:nvSpPr>
        <p:spPr>
          <a:xfrm rot="-421395">
            <a:off x="13847894" y="7956786"/>
            <a:ext cx="2689775" cy="505621"/>
          </a:xfrm>
          <a:prstGeom prst="rect">
            <a:avLst/>
          </a:prstGeom>
        </p:spPr>
        <p:txBody>
          <a:bodyPr lIns="0" tIns="0" rIns="0" bIns="0" rtlCol="0" anchor="t">
            <a:spAutoFit/>
          </a:bodyPr>
          <a:lstStyle/>
          <a:p>
            <a:pPr algn="ctr">
              <a:lnSpc>
                <a:spcPts val="4156"/>
              </a:lnSpc>
            </a:pPr>
            <a:r>
              <a:rPr lang="en-US" sz="2968">
                <a:solidFill>
                  <a:srgbClr val="000000"/>
                </a:solidFill>
                <a:latin typeface="Schoolbell"/>
                <a:ea typeface="Schoolbell"/>
                <a:cs typeface="Schoolbell"/>
                <a:sym typeface="Schoolbell"/>
              </a:rPr>
              <a:t>SATS</a:t>
            </a:r>
          </a:p>
        </p:txBody>
      </p:sp>
      <p:sp>
        <p:nvSpPr>
          <p:cNvPr id="22" name="Freeform 22"/>
          <p:cNvSpPr/>
          <p:nvPr/>
        </p:nvSpPr>
        <p:spPr>
          <a:xfrm>
            <a:off x="5866615" y="490951"/>
            <a:ext cx="1058094" cy="1229151"/>
          </a:xfrm>
          <a:custGeom>
            <a:avLst/>
            <a:gdLst/>
            <a:ahLst/>
            <a:cxnLst/>
            <a:rect l="l" t="t" r="r" b="b"/>
            <a:pathLst>
              <a:path w="1058094" h="1229151">
                <a:moveTo>
                  <a:pt x="0" y="0"/>
                </a:moveTo>
                <a:lnTo>
                  <a:pt x="1058094" y="0"/>
                </a:lnTo>
                <a:lnTo>
                  <a:pt x="1058094" y="1229151"/>
                </a:lnTo>
                <a:lnTo>
                  <a:pt x="0" y="122915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23" name="Freeform 23"/>
          <p:cNvSpPr/>
          <p:nvPr/>
        </p:nvSpPr>
        <p:spPr>
          <a:xfrm>
            <a:off x="7142212" y="522663"/>
            <a:ext cx="983397" cy="1197439"/>
          </a:xfrm>
          <a:custGeom>
            <a:avLst/>
            <a:gdLst/>
            <a:ahLst/>
            <a:cxnLst/>
            <a:rect l="l" t="t" r="r" b="b"/>
            <a:pathLst>
              <a:path w="983397" h="1197439">
                <a:moveTo>
                  <a:pt x="0" y="0"/>
                </a:moveTo>
                <a:lnTo>
                  <a:pt x="983397" y="0"/>
                </a:lnTo>
                <a:lnTo>
                  <a:pt x="983397" y="1197439"/>
                </a:lnTo>
                <a:lnTo>
                  <a:pt x="0" y="119743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4" name="Freeform 24"/>
          <p:cNvSpPr/>
          <p:nvPr/>
        </p:nvSpPr>
        <p:spPr>
          <a:xfrm>
            <a:off x="10479286" y="582705"/>
            <a:ext cx="791913" cy="1137397"/>
          </a:xfrm>
          <a:custGeom>
            <a:avLst/>
            <a:gdLst/>
            <a:ahLst/>
            <a:cxnLst/>
            <a:rect l="l" t="t" r="r" b="b"/>
            <a:pathLst>
              <a:path w="791913" h="1137397">
                <a:moveTo>
                  <a:pt x="0" y="0"/>
                </a:moveTo>
                <a:lnTo>
                  <a:pt x="791913" y="0"/>
                </a:lnTo>
                <a:lnTo>
                  <a:pt x="791913" y="1137397"/>
                </a:lnTo>
                <a:lnTo>
                  <a:pt x="0" y="1137397"/>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5" name="Freeform 25"/>
          <p:cNvSpPr/>
          <p:nvPr/>
        </p:nvSpPr>
        <p:spPr>
          <a:xfrm rot="-458724">
            <a:off x="4631944" y="496986"/>
            <a:ext cx="1074880" cy="1308834"/>
          </a:xfrm>
          <a:custGeom>
            <a:avLst/>
            <a:gdLst/>
            <a:ahLst/>
            <a:cxnLst/>
            <a:rect l="l" t="t" r="r" b="b"/>
            <a:pathLst>
              <a:path w="1074880" h="1308834">
                <a:moveTo>
                  <a:pt x="0" y="0"/>
                </a:moveTo>
                <a:lnTo>
                  <a:pt x="1074880" y="0"/>
                </a:lnTo>
                <a:lnTo>
                  <a:pt x="1074880" y="1308834"/>
                </a:lnTo>
                <a:lnTo>
                  <a:pt x="0" y="130883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6" name="Freeform 26"/>
          <p:cNvSpPr/>
          <p:nvPr/>
        </p:nvSpPr>
        <p:spPr>
          <a:xfrm rot="493615">
            <a:off x="8303350" y="579729"/>
            <a:ext cx="878470" cy="1124442"/>
          </a:xfrm>
          <a:custGeom>
            <a:avLst/>
            <a:gdLst/>
            <a:ahLst/>
            <a:cxnLst/>
            <a:rect l="l" t="t" r="r" b="b"/>
            <a:pathLst>
              <a:path w="878470" h="1124442">
                <a:moveTo>
                  <a:pt x="0" y="0"/>
                </a:moveTo>
                <a:lnTo>
                  <a:pt x="878471" y="0"/>
                </a:lnTo>
                <a:lnTo>
                  <a:pt x="878471" y="1124442"/>
                </a:lnTo>
                <a:lnTo>
                  <a:pt x="0" y="112444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27" name="Freeform 27"/>
          <p:cNvSpPr/>
          <p:nvPr/>
        </p:nvSpPr>
        <p:spPr>
          <a:xfrm rot="-329896">
            <a:off x="11421412" y="631509"/>
            <a:ext cx="651532" cy="979747"/>
          </a:xfrm>
          <a:custGeom>
            <a:avLst/>
            <a:gdLst/>
            <a:ahLst/>
            <a:cxnLst/>
            <a:rect l="l" t="t" r="r" b="b"/>
            <a:pathLst>
              <a:path w="651532" h="979747">
                <a:moveTo>
                  <a:pt x="0" y="0"/>
                </a:moveTo>
                <a:lnTo>
                  <a:pt x="651532" y="0"/>
                </a:lnTo>
                <a:lnTo>
                  <a:pt x="651532" y="979747"/>
                </a:lnTo>
                <a:lnTo>
                  <a:pt x="0" y="979747"/>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28" name="Freeform 28"/>
          <p:cNvSpPr/>
          <p:nvPr/>
        </p:nvSpPr>
        <p:spPr>
          <a:xfrm>
            <a:off x="9276814" y="582705"/>
            <a:ext cx="983397" cy="1197439"/>
          </a:xfrm>
          <a:custGeom>
            <a:avLst/>
            <a:gdLst/>
            <a:ahLst/>
            <a:cxnLst/>
            <a:rect l="l" t="t" r="r" b="b"/>
            <a:pathLst>
              <a:path w="983397" h="1197439">
                <a:moveTo>
                  <a:pt x="0" y="0"/>
                </a:moveTo>
                <a:lnTo>
                  <a:pt x="983397" y="0"/>
                </a:lnTo>
                <a:lnTo>
                  <a:pt x="983397" y="1197438"/>
                </a:lnTo>
                <a:lnTo>
                  <a:pt x="0" y="119743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9" name="Freeform 29"/>
          <p:cNvSpPr/>
          <p:nvPr/>
        </p:nvSpPr>
        <p:spPr>
          <a:xfrm rot="156076">
            <a:off x="3662588" y="543093"/>
            <a:ext cx="785028" cy="1156578"/>
          </a:xfrm>
          <a:custGeom>
            <a:avLst/>
            <a:gdLst/>
            <a:ahLst/>
            <a:cxnLst/>
            <a:rect l="l" t="t" r="r" b="b"/>
            <a:pathLst>
              <a:path w="785028" h="1156578">
                <a:moveTo>
                  <a:pt x="0" y="0"/>
                </a:moveTo>
                <a:lnTo>
                  <a:pt x="785027" y="0"/>
                </a:lnTo>
                <a:lnTo>
                  <a:pt x="785027" y="1156578"/>
                </a:lnTo>
                <a:lnTo>
                  <a:pt x="0" y="1156578"/>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30" name="Freeform 30"/>
          <p:cNvSpPr/>
          <p:nvPr/>
        </p:nvSpPr>
        <p:spPr>
          <a:xfrm rot="516206">
            <a:off x="12325377" y="542732"/>
            <a:ext cx="801037" cy="1165145"/>
          </a:xfrm>
          <a:custGeom>
            <a:avLst/>
            <a:gdLst/>
            <a:ahLst/>
            <a:cxnLst/>
            <a:rect l="l" t="t" r="r" b="b"/>
            <a:pathLst>
              <a:path w="801037" h="1165145">
                <a:moveTo>
                  <a:pt x="0" y="0"/>
                </a:moveTo>
                <a:lnTo>
                  <a:pt x="801037" y="0"/>
                </a:lnTo>
                <a:lnTo>
                  <a:pt x="801037" y="1165145"/>
                </a:lnTo>
                <a:lnTo>
                  <a:pt x="0" y="1165145"/>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31" name="Freeform 31"/>
          <p:cNvSpPr/>
          <p:nvPr/>
        </p:nvSpPr>
        <p:spPr>
          <a:xfrm>
            <a:off x="4190863" y="2581370"/>
            <a:ext cx="926160" cy="1075887"/>
          </a:xfrm>
          <a:custGeom>
            <a:avLst/>
            <a:gdLst/>
            <a:ahLst/>
            <a:cxnLst/>
            <a:rect l="l" t="t" r="r" b="b"/>
            <a:pathLst>
              <a:path w="926160" h="1075887">
                <a:moveTo>
                  <a:pt x="0" y="0"/>
                </a:moveTo>
                <a:lnTo>
                  <a:pt x="926160" y="0"/>
                </a:lnTo>
                <a:lnTo>
                  <a:pt x="926160" y="1075888"/>
                </a:lnTo>
                <a:lnTo>
                  <a:pt x="0" y="107588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32" name="Freeform 32"/>
          <p:cNvSpPr/>
          <p:nvPr/>
        </p:nvSpPr>
        <p:spPr>
          <a:xfrm>
            <a:off x="6189208" y="2600055"/>
            <a:ext cx="717576" cy="1057203"/>
          </a:xfrm>
          <a:custGeom>
            <a:avLst/>
            <a:gdLst/>
            <a:ahLst/>
            <a:cxnLst/>
            <a:rect l="l" t="t" r="r" b="b"/>
            <a:pathLst>
              <a:path w="717576" h="1057203">
                <a:moveTo>
                  <a:pt x="0" y="0"/>
                </a:moveTo>
                <a:lnTo>
                  <a:pt x="717576" y="0"/>
                </a:lnTo>
                <a:lnTo>
                  <a:pt x="717576" y="1057203"/>
                </a:lnTo>
                <a:lnTo>
                  <a:pt x="0" y="105720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33" name="Freeform 33"/>
          <p:cNvSpPr/>
          <p:nvPr/>
        </p:nvSpPr>
        <p:spPr>
          <a:xfrm rot="443597">
            <a:off x="9435239" y="2622951"/>
            <a:ext cx="915495" cy="966222"/>
          </a:xfrm>
          <a:custGeom>
            <a:avLst/>
            <a:gdLst/>
            <a:ahLst/>
            <a:cxnLst/>
            <a:rect l="l" t="t" r="r" b="b"/>
            <a:pathLst>
              <a:path w="915495" h="966222">
                <a:moveTo>
                  <a:pt x="0" y="0"/>
                </a:moveTo>
                <a:lnTo>
                  <a:pt x="915495" y="0"/>
                </a:lnTo>
                <a:lnTo>
                  <a:pt x="915495" y="966221"/>
                </a:lnTo>
                <a:lnTo>
                  <a:pt x="0" y="966221"/>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34" name="Freeform 34"/>
          <p:cNvSpPr/>
          <p:nvPr/>
        </p:nvSpPr>
        <p:spPr>
          <a:xfrm>
            <a:off x="6962028" y="2672780"/>
            <a:ext cx="545912" cy="911753"/>
          </a:xfrm>
          <a:custGeom>
            <a:avLst/>
            <a:gdLst/>
            <a:ahLst/>
            <a:cxnLst/>
            <a:rect l="l" t="t" r="r" b="b"/>
            <a:pathLst>
              <a:path w="545912" h="911753">
                <a:moveTo>
                  <a:pt x="0" y="0"/>
                </a:moveTo>
                <a:lnTo>
                  <a:pt x="545912" y="0"/>
                </a:lnTo>
                <a:lnTo>
                  <a:pt x="545912" y="911753"/>
                </a:lnTo>
                <a:lnTo>
                  <a:pt x="0" y="911753"/>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35" name="Freeform 35"/>
          <p:cNvSpPr/>
          <p:nvPr/>
        </p:nvSpPr>
        <p:spPr>
          <a:xfrm>
            <a:off x="11204481" y="2630372"/>
            <a:ext cx="777816" cy="1015094"/>
          </a:xfrm>
          <a:custGeom>
            <a:avLst/>
            <a:gdLst/>
            <a:ahLst/>
            <a:cxnLst/>
            <a:rect l="l" t="t" r="r" b="b"/>
            <a:pathLst>
              <a:path w="777816" h="1015094">
                <a:moveTo>
                  <a:pt x="0" y="0"/>
                </a:moveTo>
                <a:lnTo>
                  <a:pt x="777815" y="0"/>
                </a:lnTo>
                <a:lnTo>
                  <a:pt x="777815" y="1015094"/>
                </a:lnTo>
                <a:lnTo>
                  <a:pt x="0" y="1015094"/>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36" name="Freeform 36"/>
          <p:cNvSpPr/>
          <p:nvPr/>
        </p:nvSpPr>
        <p:spPr>
          <a:xfrm>
            <a:off x="7768426" y="2630372"/>
            <a:ext cx="696998" cy="1026885"/>
          </a:xfrm>
          <a:custGeom>
            <a:avLst/>
            <a:gdLst/>
            <a:ahLst/>
            <a:cxnLst/>
            <a:rect l="l" t="t" r="r" b="b"/>
            <a:pathLst>
              <a:path w="696998" h="1026885">
                <a:moveTo>
                  <a:pt x="0" y="0"/>
                </a:moveTo>
                <a:lnTo>
                  <a:pt x="696999" y="0"/>
                </a:lnTo>
                <a:lnTo>
                  <a:pt x="696999" y="1026886"/>
                </a:lnTo>
                <a:lnTo>
                  <a:pt x="0" y="102688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37" name="Freeform 37"/>
          <p:cNvSpPr/>
          <p:nvPr/>
        </p:nvSpPr>
        <p:spPr>
          <a:xfrm>
            <a:off x="5267538" y="2568064"/>
            <a:ext cx="761004" cy="1121184"/>
          </a:xfrm>
          <a:custGeom>
            <a:avLst/>
            <a:gdLst/>
            <a:ahLst/>
            <a:cxnLst/>
            <a:rect l="l" t="t" r="r" b="b"/>
            <a:pathLst>
              <a:path w="761004" h="1121184">
                <a:moveTo>
                  <a:pt x="0" y="0"/>
                </a:moveTo>
                <a:lnTo>
                  <a:pt x="761003" y="0"/>
                </a:lnTo>
                <a:lnTo>
                  <a:pt x="761003" y="1121184"/>
                </a:lnTo>
                <a:lnTo>
                  <a:pt x="0" y="1121184"/>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38" name="Freeform 38"/>
          <p:cNvSpPr/>
          <p:nvPr/>
        </p:nvSpPr>
        <p:spPr>
          <a:xfrm>
            <a:off x="8565953" y="2648880"/>
            <a:ext cx="706150" cy="1040369"/>
          </a:xfrm>
          <a:custGeom>
            <a:avLst/>
            <a:gdLst/>
            <a:ahLst/>
            <a:cxnLst/>
            <a:rect l="l" t="t" r="r" b="b"/>
            <a:pathLst>
              <a:path w="706150" h="1040369">
                <a:moveTo>
                  <a:pt x="0" y="0"/>
                </a:moveTo>
                <a:lnTo>
                  <a:pt x="706150" y="0"/>
                </a:lnTo>
                <a:lnTo>
                  <a:pt x="706150" y="1040368"/>
                </a:lnTo>
                <a:lnTo>
                  <a:pt x="0" y="1040368"/>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39" name="Freeform 39"/>
          <p:cNvSpPr/>
          <p:nvPr/>
        </p:nvSpPr>
        <p:spPr>
          <a:xfrm>
            <a:off x="10466245" y="2656399"/>
            <a:ext cx="565528" cy="944515"/>
          </a:xfrm>
          <a:custGeom>
            <a:avLst/>
            <a:gdLst/>
            <a:ahLst/>
            <a:cxnLst/>
            <a:rect l="l" t="t" r="r" b="b"/>
            <a:pathLst>
              <a:path w="565528" h="944515">
                <a:moveTo>
                  <a:pt x="0" y="0"/>
                </a:moveTo>
                <a:lnTo>
                  <a:pt x="565528" y="0"/>
                </a:lnTo>
                <a:lnTo>
                  <a:pt x="565528" y="944515"/>
                </a:lnTo>
                <a:lnTo>
                  <a:pt x="0" y="944515"/>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40" name="Freeform 40"/>
          <p:cNvSpPr/>
          <p:nvPr/>
        </p:nvSpPr>
        <p:spPr>
          <a:xfrm>
            <a:off x="12153746" y="2600055"/>
            <a:ext cx="894500" cy="1089193"/>
          </a:xfrm>
          <a:custGeom>
            <a:avLst/>
            <a:gdLst/>
            <a:ahLst/>
            <a:cxnLst/>
            <a:rect l="l" t="t" r="r" b="b"/>
            <a:pathLst>
              <a:path w="894500" h="1089193">
                <a:moveTo>
                  <a:pt x="0" y="0"/>
                </a:moveTo>
                <a:lnTo>
                  <a:pt x="894500" y="0"/>
                </a:lnTo>
                <a:lnTo>
                  <a:pt x="894500" y="1089193"/>
                </a:lnTo>
                <a:lnTo>
                  <a:pt x="0" y="108919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rot="137519">
            <a:off x="7178965" y="1375266"/>
            <a:ext cx="1072320" cy="1368191"/>
          </a:xfrm>
          <a:custGeom>
            <a:avLst/>
            <a:gdLst/>
            <a:ahLst/>
            <a:cxnLst/>
            <a:rect l="l" t="t" r="r" b="b"/>
            <a:pathLst>
              <a:path w="1072320" h="1368191">
                <a:moveTo>
                  <a:pt x="0" y="0"/>
                </a:moveTo>
                <a:lnTo>
                  <a:pt x="1072320" y="0"/>
                </a:lnTo>
                <a:lnTo>
                  <a:pt x="1072320" y="1368191"/>
                </a:lnTo>
                <a:lnTo>
                  <a:pt x="0" y="1368191"/>
                </a:lnTo>
                <a:lnTo>
                  <a:pt x="0" y="0"/>
                </a:lnTo>
                <a:close/>
              </a:path>
            </a:pathLst>
          </a:custGeom>
          <a:blipFill>
            <a:blip r:embed="rId2"/>
            <a:stretch>
              <a:fillRect/>
            </a:stretch>
          </a:blipFill>
        </p:spPr>
      </p:sp>
      <p:sp>
        <p:nvSpPr>
          <p:cNvPr id="3" name="Freeform 3"/>
          <p:cNvSpPr/>
          <p:nvPr/>
        </p:nvSpPr>
        <p:spPr>
          <a:xfrm>
            <a:off x="8526477" y="1385522"/>
            <a:ext cx="827460" cy="1244300"/>
          </a:xfrm>
          <a:custGeom>
            <a:avLst/>
            <a:gdLst/>
            <a:ahLst/>
            <a:cxnLst/>
            <a:rect l="l" t="t" r="r" b="b"/>
            <a:pathLst>
              <a:path w="827460" h="1244300">
                <a:moveTo>
                  <a:pt x="0" y="0"/>
                </a:moveTo>
                <a:lnTo>
                  <a:pt x="827460" y="0"/>
                </a:lnTo>
                <a:lnTo>
                  <a:pt x="827460" y="1244300"/>
                </a:lnTo>
                <a:lnTo>
                  <a:pt x="0" y="12443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156076">
            <a:off x="9551869" y="1293161"/>
            <a:ext cx="969948" cy="1429022"/>
          </a:xfrm>
          <a:custGeom>
            <a:avLst/>
            <a:gdLst/>
            <a:ahLst/>
            <a:cxnLst/>
            <a:rect l="l" t="t" r="r" b="b"/>
            <a:pathLst>
              <a:path w="969948" h="1429022">
                <a:moveTo>
                  <a:pt x="0" y="0"/>
                </a:moveTo>
                <a:lnTo>
                  <a:pt x="969948" y="0"/>
                </a:lnTo>
                <a:lnTo>
                  <a:pt x="969948" y="1429022"/>
                </a:lnTo>
                <a:lnTo>
                  <a:pt x="0" y="142902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flipH="1" flipV="1">
            <a:off x="-2217524" y="8295825"/>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7"/>
            <a:stretch>
              <a:fillRect/>
            </a:stretch>
          </a:blipFill>
        </p:spPr>
      </p:sp>
      <p:sp>
        <p:nvSpPr>
          <p:cNvPr id="6" name="Freeform 6"/>
          <p:cNvSpPr/>
          <p:nvPr/>
        </p:nvSpPr>
        <p:spPr>
          <a:xfrm flipH="1" flipV="1">
            <a:off x="-2217524" y="-2759343"/>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7"/>
            <a:stretch>
              <a:fillRect/>
            </a:stretch>
          </a:blipFill>
        </p:spPr>
      </p:sp>
      <p:sp>
        <p:nvSpPr>
          <p:cNvPr id="7" name="TextBox 7"/>
          <p:cNvSpPr txBox="1"/>
          <p:nvPr/>
        </p:nvSpPr>
        <p:spPr>
          <a:xfrm>
            <a:off x="381000" y="3576190"/>
            <a:ext cx="15392400" cy="6163097"/>
          </a:xfrm>
          <a:prstGeom prst="rect">
            <a:avLst/>
          </a:prstGeom>
        </p:spPr>
        <p:txBody>
          <a:bodyPr wrap="square" lIns="0" tIns="0" rIns="0" bIns="0" rtlCol="0" anchor="t">
            <a:spAutoFit/>
          </a:bodyPr>
          <a:lstStyle/>
          <a:p>
            <a:pPr algn="ctr">
              <a:lnSpc>
                <a:spcPts val="6924"/>
              </a:lnSpc>
              <a:spcBef>
                <a:spcPct val="0"/>
              </a:spcBef>
            </a:pPr>
            <a:r>
              <a:rPr lang="en-US" sz="4946" dirty="0">
                <a:solidFill>
                  <a:srgbClr val="00B050"/>
                </a:solidFill>
                <a:latin typeface="Schoolbell"/>
                <a:ea typeface="Schoolbell"/>
                <a:cs typeface="Schoolbell"/>
                <a:sym typeface="Schoolbell"/>
              </a:rPr>
              <a:t>Resourcefulness</a:t>
            </a:r>
            <a:r>
              <a:rPr lang="en-US" sz="4946" dirty="0">
                <a:solidFill>
                  <a:srgbClr val="000000"/>
                </a:solidFill>
                <a:latin typeface="Schoolbell"/>
                <a:ea typeface="Schoolbell"/>
                <a:cs typeface="Schoolbell"/>
                <a:sym typeface="Schoolbell"/>
              </a:rPr>
              <a:t> – solving problems creatively</a:t>
            </a:r>
          </a:p>
          <a:p>
            <a:pPr algn="ctr">
              <a:lnSpc>
                <a:spcPts val="6924"/>
              </a:lnSpc>
              <a:spcBef>
                <a:spcPct val="0"/>
              </a:spcBef>
            </a:pPr>
            <a:r>
              <a:rPr lang="en-US" sz="4946" dirty="0">
                <a:solidFill>
                  <a:srgbClr val="00B050"/>
                </a:solidFill>
                <a:latin typeface="Schoolbell"/>
                <a:ea typeface="Schoolbell"/>
                <a:cs typeface="Schoolbell"/>
                <a:sym typeface="Schoolbell"/>
              </a:rPr>
              <a:t>Resilience</a:t>
            </a:r>
            <a:r>
              <a:rPr lang="en-US" sz="4946" dirty="0">
                <a:solidFill>
                  <a:srgbClr val="000000"/>
                </a:solidFill>
                <a:latin typeface="Schoolbell"/>
                <a:ea typeface="Schoolbell"/>
                <a:cs typeface="Schoolbell"/>
                <a:sym typeface="Schoolbell"/>
              </a:rPr>
              <a:t> – tackling challenges instead of giving up</a:t>
            </a:r>
          </a:p>
          <a:p>
            <a:pPr algn="ctr">
              <a:lnSpc>
                <a:spcPts val="6924"/>
              </a:lnSpc>
              <a:spcBef>
                <a:spcPct val="0"/>
              </a:spcBef>
            </a:pPr>
            <a:r>
              <a:rPr lang="en-US" sz="4946" dirty="0">
                <a:solidFill>
                  <a:srgbClr val="00B050"/>
                </a:solidFill>
                <a:latin typeface="Schoolbell"/>
                <a:ea typeface="Schoolbell"/>
                <a:cs typeface="Schoolbell"/>
                <a:sym typeface="Schoolbell"/>
              </a:rPr>
              <a:t>Responsibility</a:t>
            </a:r>
            <a:r>
              <a:rPr lang="en-US" sz="4946" dirty="0">
                <a:solidFill>
                  <a:srgbClr val="000000"/>
                </a:solidFill>
                <a:latin typeface="Schoolbell"/>
                <a:ea typeface="Schoolbell"/>
                <a:cs typeface="Schoolbell"/>
                <a:sym typeface="Schoolbell"/>
              </a:rPr>
              <a:t> – doing what you are supposed to do </a:t>
            </a:r>
            <a:r>
              <a:rPr lang="en-US" sz="4946" dirty="0">
                <a:solidFill>
                  <a:srgbClr val="00B050"/>
                </a:solidFill>
                <a:latin typeface="Schoolbell"/>
                <a:ea typeface="Schoolbell"/>
                <a:cs typeface="Schoolbell"/>
                <a:sym typeface="Schoolbell"/>
              </a:rPr>
              <a:t>Reflection</a:t>
            </a:r>
            <a:r>
              <a:rPr lang="en-US" sz="4946" dirty="0">
                <a:solidFill>
                  <a:srgbClr val="000000"/>
                </a:solidFill>
                <a:latin typeface="Schoolbell"/>
                <a:ea typeface="Schoolbell"/>
                <a:cs typeface="Schoolbell"/>
                <a:sym typeface="Schoolbell"/>
              </a:rPr>
              <a:t> – look at what happened and improve outcomes for the future</a:t>
            </a:r>
          </a:p>
          <a:p>
            <a:pPr algn="ctr">
              <a:lnSpc>
                <a:spcPts val="6924"/>
              </a:lnSpc>
              <a:spcBef>
                <a:spcPct val="0"/>
              </a:spcBef>
            </a:pPr>
            <a:r>
              <a:rPr lang="en-US" sz="4946" dirty="0">
                <a:solidFill>
                  <a:srgbClr val="00B050"/>
                </a:solidFill>
                <a:latin typeface="Schoolbell"/>
                <a:ea typeface="Schoolbell"/>
                <a:cs typeface="Schoolbell"/>
                <a:sym typeface="Schoolbell"/>
              </a:rPr>
              <a:t>Reciprocity</a:t>
            </a:r>
            <a:r>
              <a:rPr lang="en-US" sz="4946" dirty="0">
                <a:solidFill>
                  <a:srgbClr val="000000"/>
                </a:solidFill>
                <a:latin typeface="Schoolbell"/>
                <a:ea typeface="Schoolbell"/>
                <a:cs typeface="Schoolbell"/>
                <a:sym typeface="Schoolbell"/>
              </a:rPr>
              <a:t> – treating people the way you would like to be treated.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1265847" y="-273965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flipH="1" flipV="1">
            <a:off x="-2613430" y="8991677"/>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2"/>
            <a:stretch>
              <a:fillRect/>
            </a:stretch>
          </a:blipFill>
        </p:spPr>
      </p:sp>
      <p:sp>
        <p:nvSpPr>
          <p:cNvPr id="4" name="Freeform 4"/>
          <p:cNvSpPr/>
          <p:nvPr/>
        </p:nvSpPr>
        <p:spPr>
          <a:xfrm>
            <a:off x="9912894" y="1367864"/>
            <a:ext cx="781485" cy="1151359"/>
          </a:xfrm>
          <a:custGeom>
            <a:avLst/>
            <a:gdLst/>
            <a:ahLst/>
            <a:cxnLst/>
            <a:rect l="l" t="t" r="r" b="b"/>
            <a:pathLst>
              <a:path w="781485" h="1151359">
                <a:moveTo>
                  <a:pt x="0" y="0"/>
                </a:moveTo>
                <a:lnTo>
                  <a:pt x="781485" y="0"/>
                </a:lnTo>
                <a:lnTo>
                  <a:pt x="781485" y="1151359"/>
                </a:lnTo>
                <a:lnTo>
                  <a:pt x="0" y="115135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6296155" y="1344824"/>
            <a:ext cx="983397" cy="1197439"/>
          </a:xfrm>
          <a:custGeom>
            <a:avLst/>
            <a:gdLst/>
            <a:ahLst/>
            <a:cxnLst/>
            <a:rect l="l" t="t" r="r" b="b"/>
            <a:pathLst>
              <a:path w="983397" h="1197439">
                <a:moveTo>
                  <a:pt x="0" y="0"/>
                </a:moveTo>
                <a:lnTo>
                  <a:pt x="983397" y="0"/>
                </a:lnTo>
                <a:lnTo>
                  <a:pt x="983397" y="1197439"/>
                </a:lnTo>
                <a:lnTo>
                  <a:pt x="0" y="119743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8302485" y="1284439"/>
            <a:ext cx="486460" cy="1197439"/>
          </a:xfrm>
          <a:custGeom>
            <a:avLst/>
            <a:gdLst/>
            <a:ahLst/>
            <a:cxnLst/>
            <a:rect l="l" t="t" r="r" b="b"/>
            <a:pathLst>
              <a:path w="486460" h="1197439">
                <a:moveTo>
                  <a:pt x="0" y="0"/>
                </a:moveTo>
                <a:lnTo>
                  <a:pt x="486459" y="0"/>
                </a:lnTo>
                <a:lnTo>
                  <a:pt x="486459" y="1197438"/>
                </a:lnTo>
                <a:lnTo>
                  <a:pt x="0" y="11974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a:off x="8960394" y="1344824"/>
            <a:ext cx="785404" cy="1155006"/>
          </a:xfrm>
          <a:custGeom>
            <a:avLst/>
            <a:gdLst/>
            <a:ahLst/>
            <a:cxnLst/>
            <a:rect l="l" t="t" r="r" b="b"/>
            <a:pathLst>
              <a:path w="785404" h="1155006">
                <a:moveTo>
                  <a:pt x="0" y="0"/>
                </a:moveTo>
                <a:lnTo>
                  <a:pt x="785404" y="0"/>
                </a:lnTo>
                <a:lnTo>
                  <a:pt x="785404" y="1155006"/>
                </a:lnTo>
                <a:lnTo>
                  <a:pt x="0" y="11550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8" name="Freeform 8"/>
          <p:cNvSpPr/>
          <p:nvPr/>
        </p:nvSpPr>
        <p:spPr>
          <a:xfrm>
            <a:off x="7451747" y="1367864"/>
            <a:ext cx="765654" cy="1151359"/>
          </a:xfrm>
          <a:custGeom>
            <a:avLst/>
            <a:gdLst/>
            <a:ahLst/>
            <a:cxnLst/>
            <a:rect l="l" t="t" r="r" b="b"/>
            <a:pathLst>
              <a:path w="765654" h="1151359">
                <a:moveTo>
                  <a:pt x="0" y="0"/>
                </a:moveTo>
                <a:lnTo>
                  <a:pt x="765654" y="0"/>
                </a:lnTo>
                <a:lnTo>
                  <a:pt x="765654" y="1151359"/>
                </a:lnTo>
                <a:lnTo>
                  <a:pt x="0" y="115135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9" name="TextBox 9"/>
          <p:cNvSpPr txBox="1"/>
          <p:nvPr/>
        </p:nvSpPr>
        <p:spPr>
          <a:xfrm>
            <a:off x="3580704" y="2926697"/>
            <a:ext cx="11544784" cy="6064980"/>
          </a:xfrm>
          <a:prstGeom prst="rect">
            <a:avLst/>
          </a:prstGeom>
        </p:spPr>
        <p:txBody>
          <a:bodyPr lIns="0" tIns="0" rIns="0" bIns="0" rtlCol="0" anchor="t">
            <a:spAutoFit/>
          </a:bodyPr>
          <a:lstStyle/>
          <a:p>
            <a:pPr algn="just">
              <a:lnSpc>
                <a:spcPts val="5384"/>
              </a:lnSpc>
              <a:spcBef>
                <a:spcPct val="0"/>
              </a:spcBef>
            </a:pPr>
            <a:r>
              <a:rPr lang="en-US" sz="3846">
                <a:solidFill>
                  <a:srgbClr val="000000"/>
                </a:solidFill>
                <a:latin typeface="Schoolbell"/>
                <a:ea typeface="Schoolbell"/>
                <a:cs typeface="Schoolbell"/>
                <a:sym typeface="Schoolbell"/>
              </a:rPr>
              <a:t>Children will be offered many opportunities to learn outside of the classroom through trips out, visitors coming in and specialist workshops.</a:t>
            </a:r>
          </a:p>
          <a:p>
            <a:pPr algn="just">
              <a:lnSpc>
                <a:spcPts val="5384"/>
              </a:lnSpc>
              <a:spcBef>
                <a:spcPct val="0"/>
              </a:spcBef>
            </a:pPr>
            <a:endParaRPr lang="en-US" sz="3846">
              <a:solidFill>
                <a:srgbClr val="000000"/>
              </a:solidFill>
              <a:latin typeface="Schoolbell"/>
              <a:ea typeface="Schoolbell"/>
              <a:cs typeface="Schoolbell"/>
              <a:sym typeface="Schoolbell"/>
            </a:endParaRPr>
          </a:p>
          <a:p>
            <a:pPr algn="just">
              <a:lnSpc>
                <a:spcPts val="5384"/>
              </a:lnSpc>
              <a:spcBef>
                <a:spcPct val="0"/>
              </a:spcBef>
            </a:pPr>
            <a:r>
              <a:rPr lang="en-US" sz="3846">
                <a:solidFill>
                  <a:srgbClr val="000000"/>
                </a:solidFill>
                <a:latin typeface="Schoolbell"/>
                <a:ea typeface="Schoolbell"/>
                <a:cs typeface="Schoolbell"/>
                <a:sym typeface="Schoolbell"/>
              </a:rPr>
              <a:t>In order for us to take the children on trips, we will kindly ask for volunteers to help.</a:t>
            </a:r>
          </a:p>
          <a:p>
            <a:pPr algn="just">
              <a:lnSpc>
                <a:spcPts val="5384"/>
              </a:lnSpc>
              <a:spcBef>
                <a:spcPct val="0"/>
              </a:spcBef>
            </a:pPr>
            <a:endParaRPr lang="en-US" sz="3846">
              <a:solidFill>
                <a:srgbClr val="000000"/>
              </a:solidFill>
              <a:latin typeface="Schoolbell"/>
              <a:ea typeface="Schoolbell"/>
              <a:cs typeface="Schoolbell"/>
              <a:sym typeface="Schoolbell"/>
            </a:endParaRPr>
          </a:p>
          <a:p>
            <a:pPr algn="just">
              <a:lnSpc>
                <a:spcPts val="5384"/>
              </a:lnSpc>
              <a:spcBef>
                <a:spcPct val="0"/>
              </a:spcBef>
            </a:pPr>
            <a:r>
              <a:rPr lang="en-US" sz="3846">
                <a:solidFill>
                  <a:srgbClr val="000000"/>
                </a:solidFill>
                <a:latin typeface="Schoolbell"/>
                <a:ea typeface="Schoolbell"/>
                <a:cs typeface="Schoolbell"/>
                <a:sym typeface="Schoolbell"/>
              </a:rPr>
              <a:t>The school office will send letters out in advance to inform you about an upcoming trip.</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1265847" y="-2739652"/>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flipH="1" flipV="1">
            <a:off x="-2613430" y="8991677"/>
            <a:ext cx="23920452" cy="4544886"/>
          </a:xfrm>
          <a:custGeom>
            <a:avLst/>
            <a:gdLst/>
            <a:ahLst/>
            <a:cxnLst/>
            <a:rect l="l" t="t" r="r" b="b"/>
            <a:pathLst>
              <a:path w="23920452" h="4544886">
                <a:moveTo>
                  <a:pt x="23920452" y="4544886"/>
                </a:moveTo>
                <a:lnTo>
                  <a:pt x="0" y="4544886"/>
                </a:lnTo>
                <a:lnTo>
                  <a:pt x="0" y="0"/>
                </a:lnTo>
                <a:lnTo>
                  <a:pt x="23920452" y="0"/>
                </a:lnTo>
                <a:lnTo>
                  <a:pt x="23920452" y="4544886"/>
                </a:lnTo>
                <a:close/>
              </a:path>
            </a:pathLst>
          </a:custGeom>
          <a:blipFill>
            <a:blip r:embed="rId2"/>
            <a:stretch>
              <a:fillRect/>
            </a:stretch>
          </a:blipFill>
        </p:spPr>
      </p:sp>
      <p:sp>
        <p:nvSpPr>
          <p:cNvPr id="4" name="Freeform 4"/>
          <p:cNvSpPr/>
          <p:nvPr/>
        </p:nvSpPr>
        <p:spPr>
          <a:xfrm>
            <a:off x="6220591" y="1355921"/>
            <a:ext cx="681016" cy="1137397"/>
          </a:xfrm>
          <a:custGeom>
            <a:avLst/>
            <a:gdLst/>
            <a:ahLst/>
            <a:cxnLst/>
            <a:rect l="l" t="t" r="r" b="b"/>
            <a:pathLst>
              <a:path w="681016" h="1137397">
                <a:moveTo>
                  <a:pt x="0" y="0"/>
                </a:moveTo>
                <a:lnTo>
                  <a:pt x="681017" y="0"/>
                </a:lnTo>
                <a:lnTo>
                  <a:pt x="681017" y="1137397"/>
                </a:lnTo>
                <a:lnTo>
                  <a:pt x="0" y="113739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rot="418076">
            <a:off x="4139822" y="1310044"/>
            <a:ext cx="1058094" cy="1229151"/>
          </a:xfrm>
          <a:custGeom>
            <a:avLst/>
            <a:gdLst/>
            <a:ahLst/>
            <a:cxnLst/>
            <a:rect l="l" t="t" r="r" b="b"/>
            <a:pathLst>
              <a:path w="1058094" h="1229151">
                <a:moveTo>
                  <a:pt x="0" y="0"/>
                </a:moveTo>
                <a:lnTo>
                  <a:pt x="1058094" y="0"/>
                </a:lnTo>
                <a:lnTo>
                  <a:pt x="1058094" y="1229150"/>
                </a:lnTo>
                <a:lnTo>
                  <a:pt x="0" y="12291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13198362" y="1386617"/>
            <a:ext cx="936109" cy="1221676"/>
          </a:xfrm>
          <a:custGeom>
            <a:avLst/>
            <a:gdLst/>
            <a:ahLst/>
            <a:cxnLst/>
            <a:rect l="l" t="t" r="r" b="b"/>
            <a:pathLst>
              <a:path w="936109" h="1221676">
                <a:moveTo>
                  <a:pt x="0" y="0"/>
                </a:moveTo>
                <a:lnTo>
                  <a:pt x="936110" y="0"/>
                </a:lnTo>
                <a:lnTo>
                  <a:pt x="936110" y="1221676"/>
                </a:lnTo>
                <a:lnTo>
                  <a:pt x="0" y="122167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a:off x="12446500" y="1229342"/>
            <a:ext cx="576579" cy="1419270"/>
          </a:xfrm>
          <a:custGeom>
            <a:avLst/>
            <a:gdLst/>
            <a:ahLst/>
            <a:cxnLst/>
            <a:rect l="l" t="t" r="r" b="b"/>
            <a:pathLst>
              <a:path w="576579" h="1419270">
                <a:moveTo>
                  <a:pt x="0" y="0"/>
                </a:moveTo>
                <a:lnTo>
                  <a:pt x="576578" y="0"/>
                </a:lnTo>
                <a:lnTo>
                  <a:pt x="576578" y="1419270"/>
                </a:lnTo>
                <a:lnTo>
                  <a:pt x="0" y="141927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8" name="Freeform 8"/>
          <p:cNvSpPr/>
          <p:nvPr/>
        </p:nvSpPr>
        <p:spPr>
          <a:xfrm>
            <a:off x="3020679" y="1229342"/>
            <a:ext cx="929544" cy="1369495"/>
          </a:xfrm>
          <a:custGeom>
            <a:avLst/>
            <a:gdLst/>
            <a:ahLst/>
            <a:cxnLst/>
            <a:rect l="l" t="t" r="r" b="b"/>
            <a:pathLst>
              <a:path w="929544" h="1369495">
                <a:moveTo>
                  <a:pt x="0" y="0"/>
                </a:moveTo>
                <a:lnTo>
                  <a:pt x="929544" y="0"/>
                </a:lnTo>
                <a:lnTo>
                  <a:pt x="929544" y="1369494"/>
                </a:lnTo>
                <a:lnTo>
                  <a:pt x="0" y="136949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9" name="Freeform 9"/>
          <p:cNvSpPr/>
          <p:nvPr/>
        </p:nvSpPr>
        <p:spPr>
          <a:xfrm rot="333448">
            <a:off x="8190841" y="1267558"/>
            <a:ext cx="851886" cy="1290736"/>
          </a:xfrm>
          <a:custGeom>
            <a:avLst/>
            <a:gdLst/>
            <a:ahLst/>
            <a:cxnLst/>
            <a:rect l="l" t="t" r="r" b="b"/>
            <a:pathLst>
              <a:path w="851886" h="1290736">
                <a:moveTo>
                  <a:pt x="0" y="0"/>
                </a:moveTo>
                <a:lnTo>
                  <a:pt x="851886" y="0"/>
                </a:lnTo>
                <a:lnTo>
                  <a:pt x="851886" y="1290736"/>
                </a:lnTo>
                <a:lnTo>
                  <a:pt x="0" y="129073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0" name="Freeform 10"/>
          <p:cNvSpPr/>
          <p:nvPr/>
        </p:nvSpPr>
        <p:spPr>
          <a:xfrm>
            <a:off x="10273958" y="1489809"/>
            <a:ext cx="743792" cy="1118484"/>
          </a:xfrm>
          <a:custGeom>
            <a:avLst/>
            <a:gdLst/>
            <a:ahLst/>
            <a:cxnLst/>
            <a:rect l="l" t="t" r="r" b="b"/>
            <a:pathLst>
              <a:path w="743792" h="1118484">
                <a:moveTo>
                  <a:pt x="0" y="0"/>
                </a:moveTo>
                <a:lnTo>
                  <a:pt x="743792" y="0"/>
                </a:lnTo>
                <a:lnTo>
                  <a:pt x="743792" y="1118484"/>
                </a:lnTo>
                <a:lnTo>
                  <a:pt x="0" y="1118484"/>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1" name="Freeform 11"/>
          <p:cNvSpPr/>
          <p:nvPr/>
        </p:nvSpPr>
        <p:spPr>
          <a:xfrm rot="591408">
            <a:off x="7113475" y="1290883"/>
            <a:ext cx="823414" cy="1210903"/>
          </a:xfrm>
          <a:custGeom>
            <a:avLst/>
            <a:gdLst/>
            <a:ahLst/>
            <a:cxnLst/>
            <a:rect l="l" t="t" r="r" b="b"/>
            <a:pathLst>
              <a:path w="823414" h="1210903">
                <a:moveTo>
                  <a:pt x="0" y="0"/>
                </a:moveTo>
                <a:lnTo>
                  <a:pt x="823415" y="0"/>
                </a:lnTo>
                <a:lnTo>
                  <a:pt x="823415" y="1210903"/>
                </a:lnTo>
                <a:lnTo>
                  <a:pt x="0" y="121090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12" name="Freeform 12"/>
          <p:cNvSpPr/>
          <p:nvPr/>
        </p:nvSpPr>
        <p:spPr>
          <a:xfrm rot="591408">
            <a:off x="14346339" y="1430083"/>
            <a:ext cx="823414" cy="1210903"/>
          </a:xfrm>
          <a:custGeom>
            <a:avLst/>
            <a:gdLst/>
            <a:ahLst/>
            <a:cxnLst/>
            <a:rect l="l" t="t" r="r" b="b"/>
            <a:pathLst>
              <a:path w="823414" h="1210903">
                <a:moveTo>
                  <a:pt x="0" y="0"/>
                </a:moveTo>
                <a:lnTo>
                  <a:pt x="823415" y="0"/>
                </a:lnTo>
                <a:lnTo>
                  <a:pt x="823415" y="1210903"/>
                </a:lnTo>
                <a:lnTo>
                  <a:pt x="0" y="121090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13" name="Freeform 13"/>
          <p:cNvSpPr/>
          <p:nvPr/>
        </p:nvSpPr>
        <p:spPr>
          <a:xfrm rot="418076">
            <a:off x="9145215" y="1333769"/>
            <a:ext cx="1058094" cy="1229151"/>
          </a:xfrm>
          <a:custGeom>
            <a:avLst/>
            <a:gdLst/>
            <a:ahLst/>
            <a:cxnLst/>
            <a:rect l="l" t="t" r="r" b="b"/>
            <a:pathLst>
              <a:path w="1058094" h="1229151">
                <a:moveTo>
                  <a:pt x="0" y="0"/>
                </a:moveTo>
                <a:lnTo>
                  <a:pt x="1058094" y="0"/>
                </a:lnTo>
                <a:lnTo>
                  <a:pt x="1058094" y="1229150"/>
                </a:lnTo>
                <a:lnTo>
                  <a:pt x="0" y="12291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4" name="Freeform 14"/>
          <p:cNvSpPr/>
          <p:nvPr/>
        </p:nvSpPr>
        <p:spPr>
          <a:xfrm rot="242530">
            <a:off x="11275453" y="1477927"/>
            <a:ext cx="874049" cy="1115215"/>
          </a:xfrm>
          <a:custGeom>
            <a:avLst/>
            <a:gdLst/>
            <a:ahLst/>
            <a:cxnLst/>
            <a:rect l="l" t="t" r="r" b="b"/>
            <a:pathLst>
              <a:path w="874049" h="1115215">
                <a:moveTo>
                  <a:pt x="0" y="0"/>
                </a:moveTo>
                <a:lnTo>
                  <a:pt x="874049" y="0"/>
                </a:lnTo>
                <a:lnTo>
                  <a:pt x="874049" y="1115215"/>
                </a:lnTo>
                <a:lnTo>
                  <a:pt x="0" y="1115215"/>
                </a:lnTo>
                <a:lnTo>
                  <a:pt x="0" y="0"/>
                </a:lnTo>
                <a:close/>
              </a:path>
            </a:pathLst>
          </a:custGeom>
          <a:blipFill>
            <a:blip r:embed="rId19"/>
            <a:stretch>
              <a:fillRect l="-4226" r="-4226"/>
            </a:stretch>
          </a:blipFill>
        </p:spPr>
      </p:sp>
      <p:sp>
        <p:nvSpPr>
          <p:cNvPr id="15" name="Freeform 15"/>
          <p:cNvSpPr/>
          <p:nvPr/>
        </p:nvSpPr>
        <p:spPr>
          <a:xfrm>
            <a:off x="5382865" y="1407859"/>
            <a:ext cx="596003" cy="1010133"/>
          </a:xfrm>
          <a:custGeom>
            <a:avLst/>
            <a:gdLst/>
            <a:ahLst/>
            <a:cxnLst/>
            <a:rect l="l" t="t" r="r" b="b"/>
            <a:pathLst>
              <a:path w="596003" h="1010133">
                <a:moveTo>
                  <a:pt x="0" y="0"/>
                </a:moveTo>
                <a:lnTo>
                  <a:pt x="596003" y="0"/>
                </a:lnTo>
                <a:lnTo>
                  <a:pt x="596003" y="1010133"/>
                </a:lnTo>
                <a:lnTo>
                  <a:pt x="0" y="1010133"/>
                </a:lnTo>
                <a:lnTo>
                  <a:pt x="0" y="0"/>
                </a:lnTo>
                <a:close/>
              </a:path>
            </a:pathLst>
          </a:custGeom>
          <a:blipFill>
            <a:blip r:embed="rId20"/>
            <a:stretch>
              <a:fillRect/>
            </a:stretch>
          </a:blipFill>
        </p:spPr>
      </p:sp>
      <p:graphicFrame>
        <p:nvGraphicFramePr>
          <p:cNvPr id="16" name="Table 16"/>
          <p:cNvGraphicFramePr>
            <a:graphicFrameLocks noGrp="1"/>
          </p:cNvGraphicFramePr>
          <p:nvPr/>
        </p:nvGraphicFramePr>
        <p:xfrm>
          <a:off x="2883947" y="3892660"/>
          <a:ext cx="11874100" cy="4585498"/>
        </p:xfrm>
        <a:graphic>
          <a:graphicData uri="http://schemas.openxmlformats.org/drawingml/2006/table">
            <a:tbl>
              <a:tblPr/>
              <a:tblGrid>
                <a:gridCol w="3897422">
                  <a:extLst>
                    <a:ext uri="{9D8B030D-6E8A-4147-A177-3AD203B41FA5}">
                      <a16:colId xmlns:a16="http://schemas.microsoft.com/office/drawing/2014/main" val="20000"/>
                    </a:ext>
                  </a:extLst>
                </a:gridCol>
                <a:gridCol w="3870360">
                  <a:extLst>
                    <a:ext uri="{9D8B030D-6E8A-4147-A177-3AD203B41FA5}">
                      <a16:colId xmlns:a16="http://schemas.microsoft.com/office/drawing/2014/main" val="20001"/>
                    </a:ext>
                  </a:extLst>
                </a:gridCol>
                <a:gridCol w="4106318">
                  <a:extLst>
                    <a:ext uri="{9D8B030D-6E8A-4147-A177-3AD203B41FA5}">
                      <a16:colId xmlns:a16="http://schemas.microsoft.com/office/drawing/2014/main" val="20002"/>
                    </a:ext>
                  </a:extLst>
                </a:gridCol>
              </a:tblGrid>
              <a:tr h="2337974">
                <a:tc>
                  <a:txBody>
                    <a:bodyPr/>
                    <a:lstStyle/>
                    <a:p>
                      <a:pPr algn="ctr">
                        <a:lnSpc>
                          <a:spcPts val="2520"/>
                        </a:lnSpc>
                        <a:defRPr/>
                      </a:pP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520"/>
                        </a:lnSpc>
                        <a:defRPr/>
                      </a:pP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520"/>
                        </a:lnSpc>
                        <a:defRPr/>
                      </a:pPr>
                      <a:endParaRPr lang="en-US" sz="1100"/>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247524">
                <a:tc>
                  <a:txBody>
                    <a:bodyPr/>
                    <a:lstStyle/>
                    <a:p>
                      <a:pPr algn="l">
                        <a:lnSpc>
                          <a:spcPts val="3499"/>
                        </a:lnSpc>
                        <a:defRPr/>
                      </a:pPr>
                      <a:r>
                        <a:rPr lang="en-US" sz="2499">
                          <a:solidFill>
                            <a:srgbClr val="000000"/>
                          </a:solidFill>
                          <a:latin typeface="Schoolbell"/>
                          <a:ea typeface="Schoolbell"/>
                          <a:cs typeface="Schoolbell"/>
                          <a:sym typeface="Schoolbell"/>
                        </a:rPr>
                        <a:t>Mrs. V. Burgess</a:t>
                      </a:r>
                      <a:endParaRPr lang="en-US" sz="1100"/>
                    </a:p>
                    <a:p>
                      <a:pPr algn="l">
                        <a:lnSpc>
                          <a:spcPts val="3499"/>
                        </a:lnSpc>
                      </a:pPr>
                      <a:r>
                        <a:rPr lang="en-US" sz="2499">
                          <a:solidFill>
                            <a:srgbClr val="000000"/>
                          </a:solidFill>
                          <a:latin typeface="Schoolbell"/>
                          <a:ea typeface="Schoolbell"/>
                          <a:cs typeface="Schoolbell"/>
                          <a:sym typeface="Schoolbell"/>
                        </a:rPr>
                        <a:t>Head Teacher</a:t>
                      </a:r>
                    </a:p>
                    <a:p>
                      <a:pPr algn="l">
                        <a:lnSpc>
                          <a:spcPts val="3499"/>
                        </a:lnSpc>
                      </a:pPr>
                      <a:r>
                        <a:rPr lang="en-US" sz="2499">
                          <a:solidFill>
                            <a:srgbClr val="000000"/>
                          </a:solidFill>
                          <a:latin typeface="Schoolbell"/>
                          <a:ea typeface="Schoolbell"/>
                          <a:cs typeface="Schoolbell"/>
                          <a:sym typeface="Schoolbell"/>
                        </a:rPr>
                        <a:t>Designated Safeguarding Lead (DSL)</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3499"/>
                        </a:lnSpc>
                        <a:defRPr/>
                      </a:pPr>
                      <a:r>
                        <a:rPr lang="en-US" sz="2499">
                          <a:solidFill>
                            <a:srgbClr val="000000"/>
                          </a:solidFill>
                          <a:latin typeface="Schoolbell"/>
                          <a:ea typeface="Schoolbell"/>
                          <a:cs typeface="Schoolbell"/>
                          <a:sym typeface="Schoolbell"/>
                        </a:rPr>
                        <a:t>Miss B. Newman</a:t>
                      </a:r>
                      <a:endParaRPr lang="en-US" sz="1100"/>
                    </a:p>
                    <a:p>
                      <a:pPr algn="l">
                        <a:lnSpc>
                          <a:spcPts val="3499"/>
                        </a:lnSpc>
                      </a:pPr>
                      <a:r>
                        <a:rPr lang="en-US" sz="2499">
                          <a:solidFill>
                            <a:srgbClr val="000000"/>
                          </a:solidFill>
                          <a:latin typeface="Schoolbell"/>
                          <a:ea typeface="Schoolbell"/>
                          <a:cs typeface="Schoolbell"/>
                          <a:sym typeface="Schoolbell"/>
                        </a:rPr>
                        <a:t>Deputy Head</a:t>
                      </a:r>
                    </a:p>
                    <a:p>
                      <a:pPr algn="l">
                        <a:lnSpc>
                          <a:spcPts val="3499"/>
                        </a:lnSpc>
                      </a:pPr>
                      <a:r>
                        <a:rPr lang="en-US" sz="2499">
                          <a:solidFill>
                            <a:srgbClr val="000000"/>
                          </a:solidFill>
                          <a:latin typeface="Schoolbell"/>
                          <a:ea typeface="Schoolbell"/>
                          <a:cs typeface="Schoolbell"/>
                          <a:sym typeface="Schoolbell"/>
                        </a:rPr>
                        <a:t>Deputy Designated Safeguarding Lead (DDSL)</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3499"/>
                        </a:lnSpc>
                        <a:defRPr/>
                      </a:pPr>
                      <a:r>
                        <a:rPr lang="en-US" sz="2499">
                          <a:solidFill>
                            <a:srgbClr val="000000"/>
                          </a:solidFill>
                          <a:latin typeface="Schoolbell"/>
                          <a:ea typeface="Schoolbell"/>
                          <a:cs typeface="Schoolbell"/>
                          <a:sym typeface="Schoolbell"/>
                        </a:rPr>
                        <a:t>Ms. E. Munro</a:t>
                      </a:r>
                      <a:endParaRPr lang="en-US" sz="1100"/>
                    </a:p>
                    <a:p>
                      <a:pPr algn="l">
                        <a:lnSpc>
                          <a:spcPts val="3499"/>
                        </a:lnSpc>
                      </a:pPr>
                      <a:r>
                        <a:rPr lang="en-US" sz="2499">
                          <a:solidFill>
                            <a:srgbClr val="000000"/>
                          </a:solidFill>
                          <a:latin typeface="Schoolbell"/>
                          <a:ea typeface="Schoolbell"/>
                          <a:cs typeface="Schoolbell"/>
                          <a:sym typeface="Schoolbell"/>
                        </a:rPr>
                        <a:t>EYFS Lead</a:t>
                      </a:r>
                    </a:p>
                    <a:p>
                      <a:pPr algn="l">
                        <a:lnSpc>
                          <a:spcPts val="3499"/>
                        </a:lnSpc>
                      </a:pPr>
                      <a:r>
                        <a:rPr lang="en-US" sz="2499">
                          <a:solidFill>
                            <a:srgbClr val="000000"/>
                          </a:solidFill>
                          <a:latin typeface="Schoolbell"/>
                          <a:ea typeface="Schoolbell"/>
                          <a:cs typeface="Schoolbell"/>
                          <a:sym typeface="Schoolbell"/>
                        </a:rPr>
                        <a:t>Deputy Designated Safeguarding Lead (DDSL)</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7" name="Freeform 17"/>
          <p:cNvSpPr/>
          <p:nvPr/>
        </p:nvSpPr>
        <p:spPr>
          <a:xfrm>
            <a:off x="3507391" y="3892660"/>
            <a:ext cx="2322956" cy="2322956"/>
          </a:xfrm>
          <a:custGeom>
            <a:avLst/>
            <a:gdLst/>
            <a:ahLst/>
            <a:cxnLst/>
            <a:rect l="l" t="t" r="r" b="b"/>
            <a:pathLst>
              <a:path w="2322956" h="2322956">
                <a:moveTo>
                  <a:pt x="0" y="0"/>
                </a:moveTo>
                <a:lnTo>
                  <a:pt x="2322956" y="0"/>
                </a:lnTo>
                <a:lnTo>
                  <a:pt x="2322956" y="2322956"/>
                </a:lnTo>
                <a:lnTo>
                  <a:pt x="0" y="2322956"/>
                </a:lnTo>
                <a:lnTo>
                  <a:pt x="0" y="0"/>
                </a:lnTo>
                <a:close/>
              </a:path>
            </a:pathLst>
          </a:custGeom>
          <a:blipFill>
            <a:blip r:embed="rId21"/>
            <a:stretch>
              <a:fillRect t="-14084" b="-14084"/>
            </a:stretch>
          </a:blipFill>
        </p:spPr>
      </p:sp>
      <p:sp>
        <p:nvSpPr>
          <p:cNvPr id="18" name="Freeform 18"/>
          <p:cNvSpPr/>
          <p:nvPr/>
        </p:nvSpPr>
        <p:spPr>
          <a:xfrm>
            <a:off x="7525183" y="3892660"/>
            <a:ext cx="2383887" cy="2322956"/>
          </a:xfrm>
          <a:custGeom>
            <a:avLst/>
            <a:gdLst/>
            <a:ahLst/>
            <a:cxnLst/>
            <a:rect l="l" t="t" r="r" b="b"/>
            <a:pathLst>
              <a:path w="2383887" h="2322956">
                <a:moveTo>
                  <a:pt x="0" y="0"/>
                </a:moveTo>
                <a:lnTo>
                  <a:pt x="2383886" y="0"/>
                </a:lnTo>
                <a:lnTo>
                  <a:pt x="2383886" y="2322956"/>
                </a:lnTo>
                <a:lnTo>
                  <a:pt x="0" y="2322956"/>
                </a:lnTo>
                <a:lnTo>
                  <a:pt x="0" y="0"/>
                </a:lnTo>
                <a:close/>
              </a:path>
            </a:pathLst>
          </a:custGeom>
          <a:blipFill>
            <a:blip r:embed="rId22"/>
            <a:stretch>
              <a:fillRect t="-8844" b="-27258"/>
            </a:stretch>
          </a:blipFill>
        </p:spPr>
      </p:sp>
      <p:sp>
        <p:nvSpPr>
          <p:cNvPr id="19" name="Freeform 19"/>
          <p:cNvSpPr/>
          <p:nvPr/>
        </p:nvSpPr>
        <p:spPr>
          <a:xfrm>
            <a:off x="11343422" y="3932414"/>
            <a:ext cx="2579678" cy="2252996"/>
          </a:xfrm>
          <a:custGeom>
            <a:avLst/>
            <a:gdLst/>
            <a:ahLst/>
            <a:cxnLst/>
            <a:rect l="l" t="t" r="r" b="b"/>
            <a:pathLst>
              <a:path w="2579678" h="2252996">
                <a:moveTo>
                  <a:pt x="0" y="0"/>
                </a:moveTo>
                <a:lnTo>
                  <a:pt x="2579677" y="0"/>
                </a:lnTo>
                <a:lnTo>
                  <a:pt x="2579677" y="2252995"/>
                </a:lnTo>
                <a:lnTo>
                  <a:pt x="0" y="2252995"/>
                </a:lnTo>
                <a:lnTo>
                  <a:pt x="0" y="0"/>
                </a:lnTo>
                <a:close/>
              </a:path>
            </a:pathLst>
          </a:custGeom>
          <a:blipFill>
            <a:blip r:embed="rId23"/>
            <a:stretch>
              <a:fillRect t="-17629" b="-19623"/>
            </a:stretch>
          </a:blipFill>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flipH="1" flipV="1">
            <a:off x="17259300" y="-576741"/>
            <a:ext cx="1344262" cy="11440524"/>
          </a:xfrm>
          <a:custGeom>
            <a:avLst/>
            <a:gdLst/>
            <a:ahLst/>
            <a:cxnLst/>
            <a:rect l="l" t="t" r="r" b="b"/>
            <a:pathLst>
              <a:path w="1344262" h="11440524">
                <a:moveTo>
                  <a:pt x="1344262" y="11440524"/>
                </a:moveTo>
                <a:lnTo>
                  <a:pt x="0" y="11440524"/>
                </a:lnTo>
                <a:lnTo>
                  <a:pt x="0" y="0"/>
                </a:lnTo>
                <a:lnTo>
                  <a:pt x="1344262" y="0"/>
                </a:lnTo>
                <a:lnTo>
                  <a:pt x="1344262" y="11440524"/>
                </a:lnTo>
                <a:close/>
              </a:path>
            </a:pathLst>
          </a:custGeom>
          <a:blipFill>
            <a:blip r:embed="rId3"/>
            <a:stretch>
              <a:fillRect/>
            </a:stretch>
          </a:blipFill>
        </p:spPr>
      </p:sp>
      <p:sp>
        <p:nvSpPr>
          <p:cNvPr id="4" name="Freeform 4"/>
          <p:cNvSpPr/>
          <p:nvPr/>
        </p:nvSpPr>
        <p:spPr>
          <a:xfrm>
            <a:off x="-3939893" y="-5860702"/>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4"/>
            <a:stretch>
              <a:fillRect/>
            </a:stretch>
          </a:blipFill>
        </p:spPr>
      </p:sp>
      <p:sp>
        <p:nvSpPr>
          <p:cNvPr id="5" name="Freeform 5"/>
          <p:cNvSpPr/>
          <p:nvPr/>
        </p:nvSpPr>
        <p:spPr>
          <a:xfrm>
            <a:off x="6276533" y="272964"/>
            <a:ext cx="681016" cy="1137397"/>
          </a:xfrm>
          <a:custGeom>
            <a:avLst/>
            <a:gdLst/>
            <a:ahLst/>
            <a:cxnLst/>
            <a:rect l="l" t="t" r="r" b="b"/>
            <a:pathLst>
              <a:path w="681016" h="1137397">
                <a:moveTo>
                  <a:pt x="0" y="0"/>
                </a:moveTo>
                <a:lnTo>
                  <a:pt x="681016" y="0"/>
                </a:lnTo>
                <a:lnTo>
                  <a:pt x="681016" y="1137397"/>
                </a:lnTo>
                <a:lnTo>
                  <a:pt x="0" y="113739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rot="418076">
            <a:off x="4195764" y="227087"/>
            <a:ext cx="1058094" cy="1229151"/>
          </a:xfrm>
          <a:custGeom>
            <a:avLst/>
            <a:gdLst/>
            <a:ahLst/>
            <a:cxnLst/>
            <a:rect l="l" t="t" r="r" b="b"/>
            <a:pathLst>
              <a:path w="1058094" h="1229151">
                <a:moveTo>
                  <a:pt x="0" y="0"/>
                </a:moveTo>
                <a:lnTo>
                  <a:pt x="1058093" y="0"/>
                </a:lnTo>
                <a:lnTo>
                  <a:pt x="1058093" y="1229150"/>
                </a:lnTo>
                <a:lnTo>
                  <a:pt x="0" y="122915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a:off x="13254304" y="303659"/>
            <a:ext cx="936109" cy="1221676"/>
          </a:xfrm>
          <a:custGeom>
            <a:avLst/>
            <a:gdLst/>
            <a:ahLst/>
            <a:cxnLst/>
            <a:rect l="l" t="t" r="r" b="b"/>
            <a:pathLst>
              <a:path w="936109" h="1221676">
                <a:moveTo>
                  <a:pt x="0" y="0"/>
                </a:moveTo>
                <a:lnTo>
                  <a:pt x="936109" y="0"/>
                </a:lnTo>
                <a:lnTo>
                  <a:pt x="936109" y="1221677"/>
                </a:lnTo>
                <a:lnTo>
                  <a:pt x="0" y="122167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8" name="Freeform 8"/>
          <p:cNvSpPr/>
          <p:nvPr/>
        </p:nvSpPr>
        <p:spPr>
          <a:xfrm>
            <a:off x="12502441" y="146385"/>
            <a:ext cx="576579" cy="1419270"/>
          </a:xfrm>
          <a:custGeom>
            <a:avLst/>
            <a:gdLst/>
            <a:ahLst/>
            <a:cxnLst/>
            <a:rect l="l" t="t" r="r" b="b"/>
            <a:pathLst>
              <a:path w="576579" h="1419270">
                <a:moveTo>
                  <a:pt x="0" y="0"/>
                </a:moveTo>
                <a:lnTo>
                  <a:pt x="576579" y="0"/>
                </a:lnTo>
                <a:lnTo>
                  <a:pt x="576579" y="1419270"/>
                </a:lnTo>
                <a:lnTo>
                  <a:pt x="0" y="141927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9" name="Freeform 9"/>
          <p:cNvSpPr/>
          <p:nvPr/>
        </p:nvSpPr>
        <p:spPr>
          <a:xfrm>
            <a:off x="2976495" y="146385"/>
            <a:ext cx="929544" cy="1369495"/>
          </a:xfrm>
          <a:custGeom>
            <a:avLst/>
            <a:gdLst/>
            <a:ahLst/>
            <a:cxnLst/>
            <a:rect l="l" t="t" r="r" b="b"/>
            <a:pathLst>
              <a:path w="929544" h="1369495">
                <a:moveTo>
                  <a:pt x="0" y="0"/>
                </a:moveTo>
                <a:lnTo>
                  <a:pt x="929545" y="0"/>
                </a:lnTo>
                <a:lnTo>
                  <a:pt x="929545" y="1369494"/>
                </a:lnTo>
                <a:lnTo>
                  <a:pt x="0" y="1369494"/>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0" name="Freeform 10"/>
          <p:cNvSpPr/>
          <p:nvPr/>
        </p:nvSpPr>
        <p:spPr>
          <a:xfrm rot="333448">
            <a:off x="8246783" y="184601"/>
            <a:ext cx="851886" cy="1290736"/>
          </a:xfrm>
          <a:custGeom>
            <a:avLst/>
            <a:gdLst/>
            <a:ahLst/>
            <a:cxnLst/>
            <a:rect l="l" t="t" r="r" b="b"/>
            <a:pathLst>
              <a:path w="851886" h="1290736">
                <a:moveTo>
                  <a:pt x="0" y="0"/>
                </a:moveTo>
                <a:lnTo>
                  <a:pt x="851885" y="0"/>
                </a:lnTo>
                <a:lnTo>
                  <a:pt x="851885" y="1290736"/>
                </a:lnTo>
                <a:lnTo>
                  <a:pt x="0" y="129073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1" name="Freeform 11"/>
          <p:cNvSpPr/>
          <p:nvPr/>
        </p:nvSpPr>
        <p:spPr>
          <a:xfrm>
            <a:off x="10329899" y="406852"/>
            <a:ext cx="743792" cy="1118484"/>
          </a:xfrm>
          <a:custGeom>
            <a:avLst/>
            <a:gdLst/>
            <a:ahLst/>
            <a:cxnLst/>
            <a:rect l="l" t="t" r="r" b="b"/>
            <a:pathLst>
              <a:path w="743792" h="1118484">
                <a:moveTo>
                  <a:pt x="0" y="0"/>
                </a:moveTo>
                <a:lnTo>
                  <a:pt x="743792" y="0"/>
                </a:lnTo>
                <a:lnTo>
                  <a:pt x="743792" y="1118484"/>
                </a:lnTo>
                <a:lnTo>
                  <a:pt x="0" y="1118484"/>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12" name="Freeform 12"/>
          <p:cNvSpPr/>
          <p:nvPr/>
        </p:nvSpPr>
        <p:spPr>
          <a:xfrm rot="591408">
            <a:off x="7169417" y="207926"/>
            <a:ext cx="823414" cy="1210903"/>
          </a:xfrm>
          <a:custGeom>
            <a:avLst/>
            <a:gdLst/>
            <a:ahLst/>
            <a:cxnLst/>
            <a:rect l="l" t="t" r="r" b="b"/>
            <a:pathLst>
              <a:path w="823414" h="1210903">
                <a:moveTo>
                  <a:pt x="0" y="0"/>
                </a:moveTo>
                <a:lnTo>
                  <a:pt x="823414" y="0"/>
                </a:lnTo>
                <a:lnTo>
                  <a:pt x="823414" y="1210903"/>
                </a:lnTo>
                <a:lnTo>
                  <a:pt x="0" y="121090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3" name="Freeform 13"/>
          <p:cNvSpPr/>
          <p:nvPr/>
        </p:nvSpPr>
        <p:spPr>
          <a:xfrm rot="591408">
            <a:off x="14402281" y="347126"/>
            <a:ext cx="823414" cy="1210903"/>
          </a:xfrm>
          <a:custGeom>
            <a:avLst/>
            <a:gdLst/>
            <a:ahLst/>
            <a:cxnLst/>
            <a:rect l="l" t="t" r="r" b="b"/>
            <a:pathLst>
              <a:path w="823414" h="1210903">
                <a:moveTo>
                  <a:pt x="0" y="0"/>
                </a:moveTo>
                <a:lnTo>
                  <a:pt x="823414" y="0"/>
                </a:lnTo>
                <a:lnTo>
                  <a:pt x="823414" y="1210903"/>
                </a:lnTo>
                <a:lnTo>
                  <a:pt x="0" y="121090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4" name="Freeform 14"/>
          <p:cNvSpPr/>
          <p:nvPr/>
        </p:nvSpPr>
        <p:spPr>
          <a:xfrm rot="418076">
            <a:off x="9201157" y="250812"/>
            <a:ext cx="1058094" cy="1229151"/>
          </a:xfrm>
          <a:custGeom>
            <a:avLst/>
            <a:gdLst/>
            <a:ahLst/>
            <a:cxnLst/>
            <a:rect l="l" t="t" r="r" b="b"/>
            <a:pathLst>
              <a:path w="1058094" h="1229151">
                <a:moveTo>
                  <a:pt x="0" y="0"/>
                </a:moveTo>
                <a:lnTo>
                  <a:pt x="1058093" y="0"/>
                </a:lnTo>
                <a:lnTo>
                  <a:pt x="1058093" y="1229150"/>
                </a:lnTo>
                <a:lnTo>
                  <a:pt x="0" y="122915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5" name="Freeform 15"/>
          <p:cNvSpPr/>
          <p:nvPr/>
        </p:nvSpPr>
        <p:spPr>
          <a:xfrm rot="242530">
            <a:off x="11331394" y="394970"/>
            <a:ext cx="874049" cy="1115215"/>
          </a:xfrm>
          <a:custGeom>
            <a:avLst/>
            <a:gdLst/>
            <a:ahLst/>
            <a:cxnLst/>
            <a:rect l="l" t="t" r="r" b="b"/>
            <a:pathLst>
              <a:path w="874049" h="1115215">
                <a:moveTo>
                  <a:pt x="0" y="0"/>
                </a:moveTo>
                <a:lnTo>
                  <a:pt x="874050" y="0"/>
                </a:lnTo>
                <a:lnTo>
                  <a:pt x="874050" y="1115215"/>
                </a:lnTo>
                <a:lnTo>
                  <a:pt x="0" y="1115215"/>
                </a:lnTo>
                <a:lnTo>
                  <a:pt x="0" y="0"/>
                </a:lnTo>
                <a:close/>
              </a:path>
            </a:pathLst>
          </a:custGeom>
          <a:blipFill>
            <a:blip r:embed="rId21"/>
            <a:stretch>
              <a:fillRect l="-4226" r="-4226"/>
            </a:stretch>
          </a:blipFill>
        </p:spPr>
      </p:sp>
      <p:sp>
        <p:nvSpPr>
          <p:cNvPr id="16" name="Freeform 16"/>
          <p:cNvSpPr/>
          <p:nvPr/>
        </p:nvSpPr>
        <p:spPr>
          <a:xfrm>
            <a:off x="5438807" y="324902"/>
            <a:ext cx="596003" cy="1010133"/>
          </a:xfrm>
          <a:custGeom>
            <a:avLst/>
            <a:gdLst/>
            <a:ahLst/>
            <a:cxnLst/>
            <a:rect l="l" t="t" r="r" b="b"/>
            <a:pathLst>
              <a:path w="596003" h="1010133">
                <a:moveTo>
                  <a:pt x="0" y="0"/>
                </a:moveTo>
                <a:lnTo>
                  <a:pt x="596003" y="0"/>
                </a:lnTo>
                <a:lnTo>
                  <a:pt x="596003" y="1010133"/>
                </a:lnTo>
                <a:lnTo>
                  <a:pt x="0" y="1010133"/>
                </a:lnTo>
                <a:lnTo>
                  <a:pt x="0" y="0"/>
                </a:lnTo>
                <a:close/>
              </a:path>
            </a:pathLst>
          </a:custGeom>
          <a:blipFill>
            <a:blip r:embed="rId22"/>
            <a:stretch>
              <a:fillRect/>
            </a:stretch>
          </a:blipFill>
        </p:spPr>
      </p:sp>
      <p:sp>
        <p:nvSpPr>
          <p:cNvPr id="17" name="TextBox 17"/>
          <p:cNvSpPr txBox="1"/>
          <p:nvPr/>
        </p:nvSpPr>
        <p:spPr>
          <a:xfrm>
            <a:off x="1028700" y="2292698"/>
            <a:ext cx="14733806" cy="6694697"/>
          </a:xfrm>
          <a:prstGeom prst="rect">
            <a:avLst/>
          </a:prstGeom>
        </p:spPr>
        <p:txBody>
          <a:bodyPr lIns="0" tIns="0" rIns="0" bIns="0" rtlCol="0" anchor="t">
            <a:spAutoFit/>
          </a:bodyPr>
          <a:lstStyle/>
          <a:p>
            <a:pPr algn="l">
              <a:lnSpc>
                <a:spcPts val="4800"/>
              </a:lnSpc>
              <a:spcBef>
                <a:spcPct val="0"/>
              </a:spcBef>
            </a:pPr>
            <a:r>
              <a:rPr lang="en-US" sz="3429">
                <a:solidFill>
                  <a:srgbClr val="000000"/>
                </a:solidFill>
                <a:latin typeface="Schoolbell"/>
                <a:ea typeface="Schoolbell"/>
                <a:cs typeface="Schoolbell"/>
                <a:sym typeface="Schoolbell"/>
              </a:rPr>
              <a:t>At Leverstock Green School, Safeguarding is Everyone’s Responsibility. </a:t>
            </a:r>
          </a:p>
          <a:p>
            <a:pPr algn="l">
              <a:lnSpc>
                <a:spcPts val="4800"/>
              </a:lnSpc>
              <a:spcBef>
                <a:spcPct val="0"/>
              </a:spcBef>
            </a:pPr>
            <a:r>
              <a:rPr lang="en-US" sz="3429">
                <a:solidFill>
                  <a:srgbClr val="000000"/>
                </a:solidFill>
                <a:latin typeface="Schoolbell"/>
                <a:ea typeface="Schoolbell"/>
                <a:cs typeface="Schoolbell"/>
                <a:sym typeface="Schoolbell"/>
              </a:rPr>
              <a:t>If you have a concern about a child’s safety or welfare, please speak to a member of the above Designated Safeguarding Team.</a:t>
            </a:r>
          </a:p>
          <a:p>
            <a:pPr algn="l">
              <a:lnSpc>
                <a:spcPts val="4800"/>
              </a:lnSpc>
              <a:spcBef>
                <a:spcPct val="0"/>
              </a:spcBef>
            </a:pPr>
            <a:r>
              <a:rPr lang="en-US" sz="3429">
                <a:solidFill>
                  <a:srgbClr val="000000"/>
                </a:solidFill>
                <a:latin typeface="Schoolbell"/>
                <a:ea typeface="Schoolbell"/>
                <a:cs typeface="Schoolbell"/>
                <a:sym typeface="Schoolbell"/>
              </a:rPr>
              <a:t>If your concern is out of hours, please contact either of the following:-</a:t>
            </a:r>
          </a:p>
          <a:p>
            <a:pPr algn="l">
              <a:lnSpc>
                <a:spcPts val="4800"/>
              </a:lnSpc>
              <a:spcBef>
                <a:spcPct val="0"/>
              </a:spcBef>
            </a:pPr>
            <a:r>
              <a:rPr lang="en-US" sz="3429">
                <a:solidFill>
                  <a:srgbClr val="000000"/>
                </a:solidFill>
                <a:latin typeface="Schoolbell"/>
                <a:ea typeface="Schoolbell"/>
                <a:cs typeface="Schoolbell"/>
                <a:sym typeface="Schoolbell"/>
              </a:rPr>
              <a:t>Police (999 or 101)</a:t>
            </a:r>
          </a:p>
          <a:p>
            <a:pPr algn="l">
              <a:lnSpc>
                <a:spcPts val="4800"/>
              </a:lnSpc>
              <a:spcBef>
                <a:spcPct val="0"/>
              </a:spcBef>
            </a:pPr>
            <a:r>
              <a:rPr lang="en-US" sz="3429">
                <a:solidFill>
                  <a:srgbClr val="000000"/>
                </a:solidFill>
                <a:latin typeface="Schoolbell"/>
                <a:ea typeface="Schoolbell"/>
                <a:cs typeface="Schoolbell"/>
                <a:sym typeface="Schoolbell"/>
              </a:rPr>
              <a:t>Children’s Services (0300 123 4043)</a:t>
            </a:r>
          </a:p>
          <a:p>
            <a:pPr algn="l">
              <a:lnSpc>
                <a:spcPts val="4800"/>
              </a:lnSpc>
              <a:spcBef>
                <a:spcPct val="0"/>
              </a:spcBef>
            </a:pPr>
            <a:endParaRPr lang="en-US" sz="3429">
              <a:solidFill>
                <a:srgbClr val="000000"/>
              </a:solidFill>
              <a:latin typeface="Schoolbell"/>
              <a:ea typeface="Schoolbell"/>
              <a:cs typeface="Schoolbell"/>
              <a:sym typeface="Schoolbell"/>
            </a:endParaRPr>
          </a:p>
          <a:p>
            <a:pPr algn="l">
              <a:lnSpc>
                <a:spcPts val="4800"/>
              </a:lnSpc>
              <a:spcBef>
                <a:spcPct val="0"/>
              </a:spcBef>
            </a:pPr>
            <a:r>
              <a:rPr lang="en-US" sz="3429">
                <a:solidFill>
                  <a:srgbClr val="000000"/>
                </a:solidFill>
                <a:latin typeface="Schoolbell"/>
                <a:ea typeface="Schoolbell"/>
                <a:cs typeface="Schoolbell"/>
                <a:sym typeface="Schoolbell"/>
              </a:rPr>
              <a:t>If someone different is due to collect your child, please ensure the school office are aware. We are unable to release a child to anyone other than parents/carers without your prior consent and communication to the school before being picked up.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a:off x="-3939893" y="-5860702"/>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3"/>
            <a:stretch>
              <a:fillRect/>
            </a:stretch>
          </a:blipFill>
        </p:spPr>
      </p:sp>
      <p:sp>
        <p:nvSpPr>
          <p:cNvPr id="4" name="Freeform 4"/>
          <p:cNvSpPr/>
          <p:nvPr/>
        </p:nvSpPr>
        <p:spPr>
          <a:xfrm>
            <a:off x="3569517" y="490928"/>
            <a:ext cx="681016" cy="1137397"/>
          </a:xfrm>
          <a:custGeom>
            <a:avLst/>
            <a:gdLst/>
            <a:ahLst/>
            <a:cxnLst/>
            <a:rect l="l" t="t" r="r" b="b"/>
            <a:pathLst>
              <a:path w="681016" h="1137397">
                <a:moveTo>
                  <a:pt x="0" y="0"/>
                </a:moveTo>
                <a:lnTo>
                  <a:pt x="681016" y="0"/>
                </a:lnTo>
                <a:lnTo>
                  <a:pt x="681016" y="1137397"/>
                </a:lnTo>
                <a:lnTo>
                  <a:pt x="0" y="113739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4412458" y="490928"/>
            <a:ext cx="936109" cy="1221676"/>
          </a:xfrm>
          <a:custGeom>
            <a:avLst/>
            <a:gdLst/>
            <a:ahLst/>
            <a:cxnLst/>
            <a:rect l="l" t="t" r="r" b="b"/>
            <a:pathLst>
              <a:path w="936109" h="1221676">
                <a:moveTo>
                  <a:pt x="0" y="0"/>
                </a:moveTo>
                <a:lnTo>
                  <a:pt x="936109" y="0"/>
                </a:lnTo>
                <a:lnTo>
                  <a:pt x="936109" y="1221677"/>
                </a:lnTo>
                <a:lnTo>
                  <a:pt x="0" y="122167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7030819" y="402132"/>
            <a:ext cx="576579" cy="1419270"/>
          </a:xfrm>
          <a:custGeom>
            <a:avLst/>
            <a:gdLst/>
            <a:ahLst/>
            <a:cxnLst/>
            <a:rect l="l" t="t" r="r" b="b"/>
            <a:pathLst>
              <a:path w="576579" h="1419270">
                <a:moveTo>
                  <a:pt x="0" y="0"/>
                </a:moveTo>
                <a:lnTo>
                  <a:pt x="576579" y="0"/>
                </a:lnTo>
                <a:lnTo>
                  <a:pt x="576579" y="1419270"/>
                </a:lnTo>
                <a:lnTo>
                  <a:pt x="0" y="141927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a:off x="2578379" y="490928"/>
            <a:ext cx="829213" cy="1221676"/>
          </a:xfrm>
          <a:custGeom>
            <a:avLst/>
            <a:gdLst/>
            <a:ahLst/>
            <a:cxnLst/>
            <a:rect l="l" t="t" r="r" b="b"/>
            <a:pathLst>
              <a:path w="829213" h="1221676">
                <a:moveTo>
                  <a:pt x="0" y="0"/>
                </a:moveTo>
                <a:lnTo>
                  <a:pt x="829213" y="0"/>
                </a:lnTo>
                <a:lnTo>
                  <a:pt x="829213" y="1221677"/>
                </a:lnTo>
                <a:lnTo>
                  <a:pt x="0" y="122167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8" name="Freeform 8"/>
          <p:cNvSpPr/>
          <p:nvPr/>
        </p:nvSpPr>
        <p:spPr>
          <a:xfrm rot="242530">
            <a:off x="5548712" y="520348"/>
            <a:ext cx="874049" cy="1115215"/>
          </a:xfrm>
          <a:custGeom>
            <a:avLst/>
            <a:gdLst/>
            <a:ahLst/>
            <a:cxnLst/>
            <a:rect l="l" t="t" r="r" b="b"/>
            <a:pathLst>
              <a:path w="874049" h="1115215">
                <a:moveTo>
                  <a:pt x="0" y="0"/>
                </a:moveTo>
                <a:lnTo>
                  <a:pt x="874049" y="0"/>
                </a:lnTo>
                <a:lnTo>
                  <a:pt x="874049" y="1115214"/>
                </a:lnTo>
                <a:lnTo>
                  <a:pt x="0" y="1115214"/>
                </a:lnTo>
                <a:lnTo>
                  <a:pt x="0" y="0"/>
                </a:lnTo>
                <a:close/>
              </a:path>
            </a:pathLst>
          </a:custGeom>
          <a:blipFill>
            <a:blip r:embed="rId12"/>
            <a:stretch>
              <a:fillRect l="-4226" r="-4226"/>
            </a:stretch>
          </a:blipFill>
        </p:spPr>
      </p:sp>
      <p:sp>
        <p:nvSpPr>
          <p:cNvPr id="9" name="Freeform 9"/>
          <p:cNvSpPr/>
          <p:nvPr/>
        </p:nvSpPr>
        <p:spPr>
          <a:xfrm>
            <a:off x="7842052" y="500929"/>
            <a:ext cx="936109" cy="1221676"/>
          </a:xfrm>
          <a:custGeom>
            <a:avLst/>
            <a:gdLst/>
            <a:ahLst/>
            <a:cxnLst/>
            <a:rect l="l" t="t" r="r" b="b"/>
            <a:pathLst>
              <a:path w="936109" h="1221676">
                <a:moveTo>
                  <a:pt x="0" y="0"/>
                </a:moveTo>
                <a:lnTo>
                  <a:pt x="936110" y="0"/>
                </a:lnTo>
                <a:lnTo>
                  <a:pt x="936110" y="1221676"/>
                </a:lnTo>
                <a:lnTo>
                  <a:pt x="0" y="12216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3229951" y="382131"/>
            <a:ext cx="532226" cy="1223509"/>
          </a:xfrm>
          <a:custGeom>
            <a:avLst/>
            <a:gdLst/>
            <a:ahLst/>
            <a:cxnLst/>
            <a:rect l="l" t="t" r="r" b="b"/>
            <a:pathLst>
              <a:path w="532226" h="1223509">
                <a:moveTo>
                  <a:pt x="0" y="0"/>
                </a:moveTo>
                <a:lnTo>
                  <a:pt x="532226" y="0"/>
                </a:lnTo>
                <a:lnTo>
                  <a:pt x="532226" y="1223509"/>
                </a:lnTo>
                <a:lnTo>
                  <a:pt x="0" y="122350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1" name="Freeform 11"/>
          <p:cNvSpPr/>
          <p:nvPr/>
        </p:nvSpPr>
        <p:spPr>
          <a:xfrm>
            <a:off x="15033869" y="506016"/>
            <a:ext cx="802274" cy="1047013"/>
          </a:xfrm>
          <a:custGeom>
            <a:avLst/>
            <a:gdLst/>
            <a:ahLst/>
            <a:cxnLst/>
            <a:rect l="l" t="t" r="r" b="b"/>
            <a:pathLst>
              <a:path w="802274" h="1047013">
                <a:moveTo>
                  <a:pt x="0" y="0"/>
                </a:moveTo>
                <a:lnTo>
                  <a:pt x="802274" y="0"/>
                </a:lnTo>
                <a:lnTo>
                  <a:pt x="802274" y="1047014"/>
                </a:lnTo>
                <a:lnTo>
                  <a:pt x="0" y="104701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rot="-554701">
            <a:off x="9005176" y="449707"/>
            <a:ext cx="888371" cy="1308834"/>
          </a:xfrm>
          <a:custGeom>
            <a:avLst/>
            <a:gdLst/>
            <a:ahLst/>
            <a:cxnLst/>
            <a:rect l="l" t="t" r="r" b="b"/>
            <a:pathLst>
              <a:path w="888371" h="1308834">
                <a:moveTo>
                  <a:pt x="0" y="0"/>
                </a:moveTo>
                <a:lnTo>
                  <a:pt x="888371" y="0"/>
                </a:lnTo>
                <a:lnTo>
                  <a:pt x="888371" y="1308834"/>
                </a:lnTo>
                <a:lnTo>
                  <a:pt x="0" y="1308834"/>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3" name="Freeform 13"/>
          <p:cNvSpPr/>
          <p:nvPr/>
        </p:nvSpPr>
        <p:spPr>
          <a:xfrm>
            <a:off x="11096472" y="469673"/>
            <a:ext cx="791844" cy="1199764"/>
          </a:xfrm>
          <a:custGeom>
            <a:avLst/>
            <a:gdLst/>
            <a:ahLst/>
            <a:cxnLst/>
            <a:rect l="l" t="t" r="r" b="b"/>
            <a:pathLst>
              <a:path w="791844" h="1199764">
                <a:moveTo>
                  <a:pt x="0" y="0"/>
                </a:moveTo>
                <a:lnTo>
                  <a:pt x="791845" y="0"/>
                </a:lnTo>
                <a:lnTo>
                  <a:pt x="791845" y="1199765"/>
                </a:lnTo>
                <a:lnTo>
                  <a:pt x="0" y="1199765"/>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14" name="Freeform 14"/>
          <p:cNvSpPr/>
          <p:nvPr/>
        </p:nvSpPr>
        <p:spPr>
          <a:xfrm>
            <a:off x="10116739" y="503841"/>
            <a:ext cx="801337" cy="1218764"/>
          </a:xfrm>
          <a:custGeom>
            <a:avLst/>
            <a:gdLst/>
            <a:ahLst/>
            <a:cxnLst/>
            <a:rect l="l" t="t" r="r" b="b"/>
            <a:pathLst>
              <a:path w="801337" h="1218764">
                <a:moveTo>
                  <a:pt x="0" y="0"/>
                </a:moveTo>
                <a:lnTo>
                  <a:pt x="801337" y="0"/>
                </a:lnTo>
                <a:lnTo>
                  <a:pt x="801337" y="1218764"/>
                </a:lnTo>
                <a:lnTo>
                  <a:pt x="0" y="1218764"/>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5" name="Freeform 15"/>
          <p:cNvSpPr/>
          <p:nvPr/>
        </p:nvSpPr>
        <p:spPr>
          <a:xfrm>
            <a:off x="12154430" y="402132"/>
            <a:ext cx="851683" cy="1254782"/>
          </a:xfrm>
          <a:custGeom>
            <a:avLst/>
            <a:gdLst/>
            <a:ahLst/>
            <a:cxnLst/>
            <a:rect l="l" t="t" r="r" b="b"/>
            <a:pathLst>
              <a:path w="851683" h="1254782">
                <a:moveTo>
                  <a:pt x="0" y="0"/>
                </a:moveTo>
                <a:lnTo>
                  <a:pt x="851683" y="0"/>
                </a:lnTo>
                <a:lnTo>
                  <a:pt x="851683" y="1254782"/>
                </a:lnTo>
                <a:lnTo>
                  <a:pt x="0" y="125478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a:off x="14028877" y="437769"/>
            <a:ext cx="824017" cy="1183507"/>
          </a:xfrm>
          <a:custGeom>
            <a:avLst/>
            <a:gdLst/>
            <a:ahLst/>
            <a:cxnLst/>
            <a:rect l="l" t="t" r="r" b="b"/>
            <a:pathLst>
              <a:path w="824017" h="1183507">
                <a:moveTo>
                  <a:pt x="0" y="0"/>
                </a:moveTo>
                <a:lnTo>
                  <a:pt x="824017" y="0"/>
                </a:lnTo>
                <a:lnTo>
                  <a:pt x="824017" y="1183508"/>
                </a:lnTo>
                <a:lnTo>
                  <a:pt x="0" y="11835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7" name="Freeform 17"/>
          <p:cNvSpPr/>
          <p:nvPr/>
        </p:nvSpPr>
        <p:spPr>
          <a:xfrm>
            <a:off x="941588" y="2158847"/>
            <a:ext cx="5044148" cy="2831643"/>
          </a:xfrm>
          <a:custGeom>
            <a:avLst/>
            <a:gdLst/>
            <a:ahLst/>
            <a:cxnLst/>
            <a:rect l="l" t="t" r="r" b="b"/>
            <a:pathLst>
              <a:path w="5044148" h="2831643">
                <a:moveTo>
                  <a:pt x="0" y="0"/>
                </a:moveTo>
                <a:lnTo>
                  <a:pt x="5044148" y="0"/>
                </a:lnTo>
                <a:lnTo>
                  <a:pt x="5044148" y="2831642"/>
                </a:lnTo>
                <a:lnTo>
                  <a:pt x="0" y="2831642"/>
                </a:lnTo>
                <a:lnTo>
                  <a:pt x="0" y="0"/>
                </a:lnTo>
                <a:close/>
              </a:path>
            </a:pathLst>
          </a:custGeom>
          <a:blipFill>
            <a:blip r:embed="rId23"/>
            <a:stretch>
              <a:fillRect/>
            </a:stretch>
          </a:blipFill>
        </p:spPr>
      </p:sp>
      <p:sp>
        <p:nvSpPr>
          <p:cNvPr id="18" name="TextBox 18"/>
          <p:cNvSpPr txBox="1"/>
          <p:nvPr/>
        </p:nvSpPr>
        <p:spPr>
          <a:xfrm>
            <a:off x="7148229" y="2283173"/>
            <a:ext cx="10012403" cy="6581235"/>
          </a:xfrm>
          <a:prstGeom prst="rect">
            <a:avLst/>
          </a:prstGeom>
        </p:spPr>
        <p:txBody>
          <a:bodyPr lIns="0" tIns="0" rIns="0" bIns="0" rtlCol="0" anchor="t">
            <a:spAutoFit/>
          </a:bodyPr>
          <a:lstStyle/>
          <a:p>
            <a:pPr algn="l">
              <a:lnSpc>
                <a:spcPts val="5804"/>
              </a:lnSpc>
              <a:spcBef>
                <a:spcPct val="0"/>
              </a:spcBef>
            </a:pPr>
            <a:r>
              <a:rPr lang="en-US" sz="4146">
                <a:solidFill>
                  <a:srgbClr val="000000"/>
                </a:solidFill>
                <a:latin typeface="Schoolbell"/>
                <a:ea typeface="Schoolbell"/>
                <a:cs typeface="Schoolbell"/>
                <a:sym typeface="Schoolbell"/>
              </a:rPr>
              <a:t>Inclusion is at the heart of our school ethos. </a:t>
            </a:r>
          </a:p>
          <a:p>
            <a:pPr algn="l">
              <a:lnSpc>
                <a:spcPts val="5804"/>
              </a:lnSpc>
              <a:spcBef>
                <a:spcPct val="0"/>
              </a:spcBef>
            </a:pPr>
            <a:r>
              <a:rPr lang="en-US" sz="4146">
                <a:solidFill>
                  <a:srgbClr val="000000"/>
                </a:solidFill>
                <a:latin typeface="Schoolbell"/>
                <a:ea typeface="Schoolbell"/>
                <a:cs typeface="Schoolbell"/>
                <a:sym typeface="Schoolbell"/>
              </a:rPr>
              <a:t>We ensure that adjustments are in place to ensure each child can flourish. </a:t>
            </a:r>
          </a:p>
          <a:p>
            <a:pPr algn="l">
              <a:lnSpc>
                <a:spcPts val="5804"/>
              </a:lnSpc>
              <a:spcBef>
                <a:spcPct val="0"/>
              </a:spcBef>
            </a:pPr>
            <a:r>
              <a:rPr lang="en-US" sz="4146">
                <a:solidFill>
                  <a:srgbClr val="000000"/>
                </a:solidFill>
                <a:latin typeface="Schoolbell"/>
                <a:ea typeface="Schoolbell"/>
                <a:cs typeface="Schoolbell"/>
                <a:sym typeface="Schoolbell"/>
              </a:rPr>
              <a:t>If your child has SEND, you will be invited to attend a review meeting alongside the parent consultation meeting.</a:t>
            </a:r>
          </a:p>
          <a:p>
            <a:pPr algn="l">
              <a:lnSpc>
                <a:spcPts val="5804"/>
              </a:lnSpc>
              <a:spcBef>
                <a:spcPct val="0"/>
              </a:spcBef>
            </a:pPr>
            <a:r>
              <a:rPr lang="en-US" sz="4146">
                <a:solidFill>
                  <a:srgbClr val="000000"/>
                </a:solidFill>
                <a:latin typeface="Schoolbell"/>
                <a:ea typeface="Schoolbell"/>
                <a:cs typeface="Schoolbell"/>
                <a:sym typeface="Schoolbell"/>
              </a:rPr>
              <a:t>If you are concerned about your child’s needs and would like further support, please contact Miss A. Larkin (SENDCo).</a:t>
            </a:r>
          </a:p>
        </p:txBody>
      </p:sp>
      <p:grpSp>
        <p:nvGrpSpPr>
          <p:cNvPr id="19" name="Group 19"/>
          <p:cNvGrpSpPr>
            <a:grpSpLocks noChangeAspect="1"/>
          </p:cNvGrpSpPr>
          <p:nvPr/>
        </p:nvGrpSpPr>
        <p:grpSpPr>
          <a:xfrm>
            <a:off x="1660599" y="5436731"/>
            <a:ext cx="3493985" cy="4351525"/>
            <a:chOff x="0" y="0"/>
            <a:chExt cx="15302103" cy="19057747"/>
          </a:xfrm>
        </p:grpSpPr>
        <p:sp>
          <p:nvSpPr>
            <p:cNvPr id="20" name="Freeform 20"/>
            <p:cNvSpPr/>
            <p:nvPr/>
          </p:nvSpPr>
          <p:spPr>
            <a:xfrm>
              <a:off x="1978152" y="2011553"/>
              <a:ext cx="10545952" cy="14760195"/>
            </a:xfrm>
            <a:custGeom>
              <a:avLst/>
              <a:gdLst/>
              <a:ahLst/>
              <a:cxnLst/>
              <a:rect l="l" t="t" r="r" b="b"/>
              <a:pathLst>
                <a:path w="10545952" h="14760195">
                  <a:moveTo>
                    <a:pt x="352933" y="0"/>
                  </a:moveTo>
                  <a:lnTo>
                    <a:pt x="0" y="14552549"/>
                  </a:lnTo>
                  <a:cubicBezTo>
                    <a:pt x="0" y="14552549"/>
                    <a:pt x="3757549" y="14303375"/>
                    <a:pt x="4795520" y="14365733"/>
                  </a:cubicBezTo>
                  <a:cubicBezTo>
                    <a:pt x="5833491" y="14427963"/>
                    <a:pt x="10109961" y="14760195"/>
                    <a:pt x="10109961" y="14760195"/>
                  </a:cubicBezTo>
                  <a:cubicBezTo>
                    <a:pt x="10109961" y="14760195"/>
                    <a:pt x="10047731" y="8075551"/>
                    <a:pt x="10109961" y="6580888"/>
                  </a:cubicBezTo>
                  <a:cubicBezTo>
                    <a:pt x="10172192" y="5086225"/>
                    <a:pt x="10545953" y="2"/>
                    <a:pt x="10545953" y="2"/>
                  </a:cubicBezTo>
                  <a:lnTo>
                    <a:pt x="352933" y="2"/>
                  </a:lnTo>
                  <a:close/>
                </a:path>
              </a:pathLst>
            </a:custGeom>
            <a:blipFill>
              <a:blip r:embed="rId24"/>
              <a:stretch>
                <a:fillRect l="-7427" r="-7427"/>
              </a:stretch>
            </a:blipFill>
          </p:spPr>
        </p:sp>
        <p:sp>
          <p:nvSpPr>
            <p:cNvPr id="21" name="Freeform 21"/>
            <p:cNvSpPr/>
            <p:nvPr/>
          </p:nvSpPr>
          <p:spPr>
            <a:xfrm>
              <a:off x="0" y="0"/>
              <a:ext cx="15302103" cy="19057747"/>
            </a:xfrm>
            <a:custGeom>
              <a:avLst/>
              <a:gdLst/>
              <a:ahLst/>
              <a:cxnLst/>
              <a:rect l="l" t="t" r="r" b="b"/>
              <a:pathLst>
                <a:path w="15302103" h="19057747">
                  <a:moveTo>
                    <a:pt x="0" y="0"/>
                  </a:moveTo>
                  <a:lnTo>
                    <a:pt x="15302103" y="0"/>
                  </a:lnTo>
                  <a:lnTo>
                    <a:pt x="15302103" y="19057747"/>
                  </a:lnTo>
                  <a:lnTo>
                    <a:pt x="0" y="19057747"/>
                  </a:lnTo>
                  <a:close/>
                </a:path>
              </a:pathLst>
            </a:custGeom>
            <a:blipFill>
              <a:blip r:embed="rId25"/>
              <a:stretch>
                <a:fillRect l="-50" r="-50"/>
              </a:stretch>
            </a:blipFill>
          </p:spPr>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a:off x="-2629129" y="-6490134"/>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3"/>
            <a:stretch>
              <a:fillRect/>
            </a:stretch>
          </a:blipFill>
        </p:spPr>
      </p:sp>
      <p:sp>
        <p:nvSpPr>
          <p:cNvPr id="4" name="Freeform 4"/>
          <p:cNvSpPr/>
          <p:nvPr/>
        </p:nvSpPr>
        <p:spPr>
          <a:xfrm>
            <a:off x="5578754" y="340313"/>
            <a:ext cx="829213" cy="1221676"/>
          </a:xfrm>
          <a:custGeom>
            <a:avLst/>
            <a:gdLst/>
            <a:ahLst/>
            <a:cxnLst/>
            <a:rect l="l" t="t" r="r" b="b"/>
            <a:pathLst>
              <a:path w="829213" h="1221676">
                <a:moveTo>
                  <a:pt x="0" y="0"/>
                </a:moveTo>
                <a:lnTo>
                  <a:pt x="829213" y="0"/>
                </a:lnTo>
                <a:lnTo>
                  <a:pt x="829213" y="1221676"/>
                </a:lnTo>
                <a:lnTo>
                  <a:pt x="0" y="12216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6552868" y="372225"/>
            <a:ext cx="791844" cy="1199764"/>
          </a:xfrm>
          <a:custGeom>
            <a:avLst/>
            <a:gdLst/>
            <a:ahLst/>
            <a:cxnLst/>
            <a:rect l="l" t="t" r="r" b="b"/>
            <a:pathLst>
              <a:path w="791844" h="1199764">
                <a:moveTo>
                  <a:pt x="0" y="0"/>
                </a:moveTo>
                <a:lnTo>
                  <a:pt x="791844" y="0"/>
                </a:lnTo>
                <a:lnTo>
                  <a:pt x="791844" y="1199765"/>
                </a:lnTo>
                <a:lnTo>
                  <a:pt x="0" y="119976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9407735" y="407824"/>
            <a:ext cx="824017" cy="1183507"/>
          </a:xfrm>
          <a:custGeom>
            <a:avLst/>
            <a:gdLst/>
            <a:ahLst/>
            <a:cxnLst/>
            <a:rect l="l" t="t" r="r" b="b"/>
            <a:pathLst>
              <a:path w="824017" h="1183507">
                <a:moveTo>
                  <a:pt x="0" y="0"/>
                </a:moveTo>
                <a:lnTo>
                  <a:pt x="824017" y="0"/>
                </a:lnTo>
                <a:lnTo>
                  <a:pt x="824017" y="1183508"/>
                </a:lnTo>
                <a:lnTo>
                  <a:pt x="0" y="11835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a:off x="7525934" y="450014"/>
            <a:ext cx="710047" cy="1044186"/>
          </a:xfrm>
          <a:custGeom>
            <a:avLst/>
            <a:gdLst/>
            <a:ahLst/>
            <a:cxnLst/>
            <a:rect l="l" t="t" r="r" b="b"/>
            <a:pathLst>
              <a:path w="710047" h="1044186">
                <a:moveTo>
                  <a:pt x="0" y="0"/>
                </a:moveTo>
                <a:lnTo>
                  <a:pt x="710047" y="0"/>
                </a:lnTo>
                <a:lnTo>
                  <a:pt x="710047" y="1044187"/>
                </a:lnTo>
                <a:lnTo>
                  <a:pt x="0" y="104418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8" name="Freeform 8"/>
          <p:cNvSpPr/>
          <p:nvPr/>
        </p:nvSpPr>
        <p:spPr>
          <a:xfrm>
            <a:off x="10460352" y="427638"/>
            <a:ext cx="696272" cy="1047026"/>
          </a:xfrm>
          <a:custGeom>
            <a:avLst/>
            <a:gdLst/>
            <a:ahLst/>
            <a:cxnLst/>
            <a:rect l="l" t="t" r="r" b="b"/>
            <a:pathLst>
              <a:path w="696272" h="1047026">
                <a:moveTo>
                  <a:pt x="0" y="0"/>
                </a:moveTo>
                <a:lnTo>
                  <a:pt x="696272" y="0"/>
                </a:lnTo>
                <a:lnTo>
                  <a:pt x="696272" y="1047026"/>
                </a:lnTo>
                <a:lnTo>
                  <a:pt x="0" y="104702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9" name="Freeform 9"/>
          <p:cNvSpPr/>
          <p:nvPr/>
        </p:nvSpPr>
        <p:spPr>
          <a:xfrm>
            <a:off x="11385224" y="405008"/>
            <a:ext cx="950171" cy="1156982"/>
          </a:xfrm>
          <a:custGeom>
            <a:avLst/>
            <a:gdLst/>
            <a:ahLst/>
            <a:cxnLst/>
            <a:rect l="l" t="t" r="r" b="b"/>
            <a:pathLst>
              <a:path w="950171" h="1156982">
                <a:moveTo>
                  <a:pt x="0" y="0"/>
                </a:moveTo>
                <a:lnTo>
                  <a:pt x="950172" y="0"/>
                </a:lnTo>
                <a:lnTo>
                  <a:pt x="950172" y="1156981"/>
                </a:lnTo>
                <a:lnTo>
                  <a:pt x="0" y="115698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0" name="Freeform 10"/>
          <p:cNvSpPr/>
          <p:nvPr/>
        </p:nvSpPr>
        <p:spPr>
          <a:xfrm>
            <a:off x="8469088" y="355991"/>
            <a:ext cx="710047" cy="1044186"/>
          </a:xfrm>
          <a:custGeom>
            <a:avLst/>
            <a:gdLst/>
            <a:ahLst/>
            <a:cxnLst/>
            <a:rect l="l" t="t" r="r" b="b"/>
            <a:pathLst>
              <a:path w="710047" h="1044186">
                <a:moveTo>
                  <a:pt x="0" y="0"/>
                </a:moveTo>
                <a:lnTo>
                  <a:pt x="710047" y="0"/>
                </a:lnTo>
                <a:lnTo>
                  <a:pt x="710047" y="1044187"/>
                </a:lnTo>
                <a:lnTo>
                  <a:pt x="0" y="104418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1" name="Freeform 11"/>
          <p:cNvSpPr/>
          <p:nvPr/>
        </p:nvSpPr>
        <p:spPr>
          <a:xfrm>
            <a:off x="2120585" y="1977591"/>
            <a:ext cx="4809948" cy="1782309"/>
          </a:xfrm>
          <a:custGeom>
            <a:avLst/>
            <a:gdLst/>
            <a:ahLst/>
            <a:cxnLst/>
            <a:rect l="l" t="t" r="r" b="b"/>
            <a:pathLst>
              <a:path w="4809948" h="1782309">
                <a:moveTo>
                  <a:pt x="0" y="0"/>
                </a:moveTo>
                <a:lnTo>
                  <a:pt x="4809948" y="0"/>
                </a:lnTo>
                <a:lnTo>
                  <a:pt x="4809948" y="1782309"/>
                </a:lnTo>
                <a:lnTo>
                  <a:pt x="0" y="1782309"/>
                </a:lnTo>
                <a:lnTo>
                  <a:pt x="0" y="0"/>
                </a:lnTo>
                <a:close/>
              </a:path>
            </a:pathLst>
          </a:custGeom>
          <a:blipFill>
            <a:blip r:embed="rId16"/>
            <a:stretch>
              <a:fillRect/>
            </a:stretch>
          </a:blipFill>
        </p:spPr>
      </p:sp>
      <p:sp>
        <p:nvSpPr>
          <p:cNvPr id="12" name="Freeform 12"/>
          <p:cNvSpPr/>
          <p:nvPr/>
        </p:nvSpPr>
        <p:spPr>
          <a:xfrm>
            <a:off x="12335396" y="1101767"/>
            <a:ext cx="3730664" cy="2827450"/>
          </a:xfrm>
          <a:custGeom>
            <a:avLst/>
            <a:gdLst/>
            <a:ahLst/>
            <a:cxnLst/>
            <a:rect l="l" t="t" r="r" b="b"/>
            <a:pathLst>
              <a:path w="3730664" h="2827450">
                <a:moveTo>
                  <a:pt x="0" y="0"/>
                </a:moveTo>
                <a:lnTo>
                  <a:pt x="3730663" y="0"/>
                </a:lnTo>
                <a:lnTo>
                  <a:pt x="3730663" y="2827450"/>
                </a:lnTo>
                <a:lnTo>
                  <a:pt x="0" y="2827450"/>
                </a:lnTo>
                <a:lnTo>
                  <a:pt x="0" y="0"/>
                </a:lnTo>
                <a:close/>
              </a:path>
            </a:pathLst>
          </a:custGeom>
          <a:blipFill>
            <a:blip r:embed="rId17"/>
            <a:stretch>
              <a:fillRect/>
            </a:stretch>
          </a:blipFill>
        </p:spPr>
      </p:sp>
      <p:sp>
        <p:nvSpPr>
          <p:cNvPr id="13" name="TextBox 13"/>
          <p:cNvSpPr txBox="1"/>
          <p:nvPr/>
        </p:nvSpPr>
        <p:spPr>
          <a:xfrm>
            <a:off x="916512" y="3919344"/>
            <a:ext cx="9033403" cy="5475064"/>
          </a:xfrm>
          <a:prstGeom prst="rect">
            <a:avLst/>
          </a:prstGeom>
        </p:spPr>
        <p:txBody>
          <a:bodyPr lIns="0" tIns="0" rIns="0" bIns="0" rtlCol="0" anchor="t">
            <a:spAutoFit/>
          </a:bodyPr>
          <a:lstStyle/>
          <a:p>
            <a:pPr algn="l">
              <a:lnSpc>
                <a:spcPts val="4824"/>
              </a:lnSpc>
              <a:spcBef>
                <a:spcPct val="0"/>
              </a:spcBef>
            </a:pPr>
            <a:r>
              <a:rPr lang="en-US" sz="3446">
                <a:solidFill>
                  <a:srgbClr val="000000"/>
                </a:solidFill>
                <a:latin typeface="Schoolbell"/>
                <a:ea typeface="Schoolbell"/>
                <a:cs typeface="Schoolbell"/>
                <a:sym typeface="Schoolbell"/>
              </a:rPr>
              <a:t>The local DSPL provides regular communication for parents/carers with free support/courses in the area. </a:t>
            </a:r>
          </a:p>
          <a:p>
            <a:pPr algn="l">
              <a:lnSpc>
                <a:spcPts val="4824"/>
              </a:lnSpc>
              <a:spcBef>
                <a:spcPct val="0"/>
              </a:spcBef>
            </a:pPr>
            <a:r>
              <a:rPr lang="en-US" sz="3446">
                <a:solidFill>
                  <a:srgbClr val="000000"/>
                </a:solidFill>
                <a:latin typeface="Schoolbell"/>
                <a:ea typeface="Schoolbell"/>
                <a:cs typeface="Schoolbell"/>
                <a:sym typeface="Schoolbell"/>
              </a:rPr>
              <a:t>uThis information can be found on our website:</a:t>
            </a:r>
          </a:p>
          <a:p>
            <a:pPr algn="l">
              <a:lnSpc>
                <a:spcPts val="4824"/>
              </a:lnSpc>
              <a:spcBef>
                <a:spcPct val="0"/>
              </a:spcBef>
            </a:pPr>
            <a:r>
              <a:rPr lang="en-US" sz="3446" u="sng">
                <a:solidFill>
                  <a:srgbClr val="000000"/>
                </a:solidFill>
                <a:latin typeface="Schoolbell"/>
                <a:ea typeface="Schoolbell"/>
                <a:cs typeface="Schoolbell"/>
                <a:sym typeface="Schoolbell"/>
                <a:hlinkClick r:id="rId18" tooltip="https://www.leverstockgreen.herts.sch.uk/dspl-supportcourses/"/>
              </a:rPr>
              <a:t>DSPL Support/Courses | Leverstock Green Church of England Primary School</a:t>
            </a:r>
          </a:p>
          <a:p>
            <a:pPr algn="l">
              <a:lnSpc>
                <a:spcPts val="4824"/>
              </a:lnSpc>
              <a:spcBef>
                <a:spcPct val="0"/>
              </a:spcBef>
            </a:pPr>
            <a:r>
              <a:rPr lang="en-US" sz="3446">
                <a:solidFill>
                  <a:srgbClr val="000000"/>
                </a:solidFill>
                <a:latin typeface="Schoolbell"/>
                <a:ea typeface="Schoolbell"/>
                <a:cs typeface="Schoolbell"/>
                <a:sym typeface="Schoolbell"/>
              </a:rPr>
              <a:t>Please note: this page is updated regularly so please check frequently.</a:t>
            </a:r>
          </a:p>
          <a:p>
            <a:pPr algn="l">
              <a:lnSpc>
                <a:spcPts val="4824"/>
              </a:lnSpc>
              <a:spcBef>
                <a:spcPct val="0"/>
              </a:spcBef>
            </a:pPr>
            <a:endParaRPr lang="en-US" sz="3446">
              <a:solidFill>
                <a:srgbClr val="000000"/>
              </a:solidFill>
              <a:latin typeface="Schoolbell"/>
              <a:ea typeface="Schoolbell"/>
              <a:cs typeface="Schoolbell"/>
              <a:sym typeface="Schoolbell"/>
            </a:endParaRPr>
          </a:p>
        </p:txBody>
      </p:sp>
      <p:sp>
        <p:nvSpPr>
          <p:cNvPr id="14" name="TextBox 14"/>
          <p:cNvSpPr txBox="1"/>
          <p:nvPr/>
        </p:nvSpPr>
        <p:spPr>
          <a:xfrm>
            <a:off x="10271968" y="3919344"/>
            <a:ext cx="7684678" cy="4865464"/>
          </a:xfrm>
          <a:prstGeom prst="rect">
            <a:avLst/>
          </a:prstGeom>
        </p:spPr>
        <p:txBody>
          <a:bodyPr lIns="0" tIns="0" rIns="0" bIns="0" rtlCol="0" anchor="t">
            <a:spAutoFit/>
          </a:bodyPr>
          <a:lstStyle/>
          <a:p>
            <a:pPr algn="l">
              <a:lnSpc>
                <a:spcPts val="4824"/>
              </a:lnSpc>
              <a:spcBef>
                <a:spcPct val="0"/>
              </a:spcBef>
            </a:pPr>
            <a:r>
              <a:rPr lang="en-US" sz="3446">
                <a:solidFill>
                  <a:srgbClr val="000000"/>
                </a:solidFill>
                <a:latin typeface="Schoolbell"/>
                <a:ea typeface="Schoolbell"/>
                <a:cs typeface="Schoolbell"/>
                <a:sym typeface="Schoolbell"/>
              </a:rPr>
              <a:t>As a school, we are part of the outreach support provided by Dacorum Family Services. </a:t>
            </a:r>
          </a:p>
          <a:p>
            <a:pPr algn="l">
              <a:lnSpc>
                <a:spcPts val="4824"/>
              </a:lnSpc>
              <a:spcBef>
                <a:spcPct val="0"/>
              </a:spcBef>
            </a:pPr>
            <a:r>
              <a:rPr lang="en-US" sz="3446">
                <a:solidFill>
                  <a:srgbClr val="000000"/>
                </a:solidFill>
                <a:latin typeface="Schoolbell"/>
                <a:ea typeface="Schoolbell"/>
                <a:cs typeface="Schoolbell"/>
                <a:sym typeface="Schoolbell"/>
              </a:rPr>
              <a:t>Our link family worker is Juliet Eustace.She can be contacted on 07780 114079. </a:t>
            </a:r>
          </a:p>
          <a:p>
            <a:pPr algn="l">
              <a:lnSpc>
                <a:spcPts val="4824"/>
              </a:lnSpc>
              <a:spcBef>
                <a:spcPct val="0"/>
              </a:spcBef>
            </a:pPr>
            <a:r>
              <a:rPr lang="en-US" sz="3446">
                <a:solidFill>
                  <a:srgbClr val="000000"/>
                </a:solidFill>
                <a:latin typeface="Schoolbell"/>
                <a:ea typeface="Schoolbell"/>
                <a:cs typeface="Schoolbell"/>
                <a:sym typeface="Schoolbell"/>
              </a:rPr>
              <a:t>Flyers about workshops are shared on the ‘DSPL Support/Courses’ area of the school website and Newsletter.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464883" y="8014557"/>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Freeform 3"/>
          <p:cNvSpPr/>
          <p:nvPr/>
        </p:nvSpPr>
        <p:spPr>
          <a:xfrm rot="-5400000" flipH="1" flipV="1">
            <a:off x="11340269" y="1427566"/>
            <a:ext cx="16230600" cy="6776276"/>
          </a:xfrm>
          <a:custGeom>
            <a:avLst/>
            <a:gdLst/>
            <a:ahLst/>
            <a:cxnLst/>
            <a:rect l="l" t="t" r="r" b="b"/>
            <a:pathLst>
              <a:path w="16230600" h="6776276">
                <a:moveTo>
                  <a:pt x="16230600" y="6776276"/>
                </a:moveTo>
                <a:lnTo>
                  <a:pt x="0" y="6776276"/>
                </a:lnTo>
                <a:lnTo>
                  <a:pt x="0" y="0"/>
                </a:lnTo>
                <a:lnTo>
                  <a:pt x="16230600" y="0"/>
                </a:lnTo>
                <a:lnTo>
                  <a:pt x="16230600" y="6776276"/>
                </a:lnTo>
                <a:close/>
              </a:path>
            </a:pathLst>
          </a:custGeom>
          <a:blipFill>
            <a:blip r:embed="rId3"/>
            <a:stretch>
              <a:fillRect/>
            </a:stretch>
          </a:blipFill>
        </p:spPr>
      </p:sp>
      <p:sp>
        <p:nvSpPr>
          <p:cNvPr id="4" name="Freeform 4"/>
          <p:cNvSpPr/>
          <p:nvPr/>
        </p:nvSpPr>
        <p:spPr>
          <a:xfrm flipH="1" flipV="1">
            <a:off x="17259300" y="-576741"/>
            <a:ext cx="1344262" cy="11440524"/>
          </a:xfrm>
          <a:custGeom>
            <a:avLst/>
            <a:gdLst/>
            <a:ahLst/>
            <a:cxnLst/>
            <a:rect l="l" t="t" r="r" b="b"/>
            <a:pathLst>
              <a:path w="1344262" h="11440524">
                <a:moveTo>
                  <a:pt x="1344262" y="11440524"/>
                </a:moveTo>
                <a:lnTo>
                  <a:pt x="0" y="11440524"/>
                </a:lnTo>
                <a:lnTo>
                  <a:pt x="0" y="0"/>
                </a:lnTo>
                <a:lnTo>
                  <a:pt x="1344262" y="0"/>
                </a:lnTo>
                <a:lnTo>
                  <a:pt x="1344262" y="11440524"/>
                </a:lnTo>
                <a:close/>
              </a:path>
            </a:pathLst>
          </a:custGeom>
          <a:blipFill>
            <a:blip r:embed="rId4"/>
            <a:stretch>
              <a:fillRect/>
            </a:stretch>
          </a:blipFill>
        </p:spPr>
      </p:sp>
      <p:sp>
        <p:nvSpPr>
          <p:cNvPr id="5" name="Freeform 5"/>
          <p:cNvSpPr/>
          <p:nvPr/>
        </p:nvSpPr>
        <p:spPr>
          <a:xfrm rot="515896">
            <a:off x="1916900" y="2692748"/>
            <a:ext cx="1526431" cy="1858668"/>
          </a:xfrm>
          <a:custGeom>
            <a:avLst/>
            <a:gdLst/>
            <a:ahLst/>
            <a:cxnLst/>
            <a:rect l="l" t="t" r="r" b="b"/>
            <a:pathLst>
              <a:path w="1526431" h="1858668">
                <a:moveTo>
                  <a:pt x="0" y="0"/>
                </a:moveTo>
                <a:lnTo>
                  <a:pt x="1526431" y="0"/>
                </a:lnTo>
                <a:lnTo>
                  <a:pt x="1526431" y="1858668"/>
                </a:lnTo>
                <a:lnTo>
                  <a:pt x="0" y="185866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3443331" y="3075906"/>
            <a:ext cx="1363567" cy="1739798"/>
          </a:xfrm>
          <a:custGeom>
            <a:avLst/>
            <a:gdLst/>
            <a:ahLst/>
            <a:cxnLst/>
            <a:rect l="l" t="t" r="r" b="b"/>
            <a:pathLst>
              <a:path w="1363567" h="1739798">
                <a:moveTo>
                  <a:pt x="0" y="0"/>
                </a:moveTo>
                <a:lnTo>
                  <a:pt x="1363567" y="0"/>
                </a:lnTo>
                <a:lnTo>
                  <a:pt x="1363567" y="1739798"/>
                </a:lnTo>
                <a:lnTo>
                  <a:pt x="0" y="173979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rot="475819">
            <a:off x="4806898" y="2825567"/>
            <a:ext cx="1371333" cy="1593029"/>
          </a:xfrm>
          <a:custGeom>
            <a:avLst/>
            <a:gdLst/>
            <a:ahLst/>
            <a:cxnLst/>
            <a:rect l="l" t="t" r="r" b="b"/>
            <a:pathLst>
              <a:path w="1371333" h="1593029">
                <a:moveTo>
                  <a:pt x="0" y="0"/>
                </a:moveTo>
                <a:lnTo>
                  <a:pt x="1371333" y="0"/>
                </a:lnTo>
                <a:lnTo>
                  <a:pt x="1371333" y="1593029"/>
                </a:lnTo>
                <a:lnTo>
                  <a:pt x="0" y="159302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8" name="Freeform 8"/>
          <p:cNvSpPr/>
          <p:nvPr/>
        </p:nvSpPr>
        <p:spPr>
          <a:xfrm>
            <a:off x="6307245" y="2949730"/>
            <a:ext cx="1227292" cy="1601686"/>
          </a:xfrm>
          <a:custGeom>
            <a:avLst/>
            <a:gdLst/>
            <a:ahLst/>
            <a:cxnLst/>
            <a:rect l="l" t="t" r="r" b="b"/>
            <a:pathLst>
              <a:path w="1227292" h="1601686">
                <a:moveTo>
                  <a:pt x="0" y="0"/>
                </a:moveTo>
                <a:lnTo>
                  <a:pt x="1227292" y="0"/>
                </a:lnTo>
                <a:lnTo>
                  <a:pt x="1227292" y="1601686"/>
                </a:lnTo>
                <a:lnTo>
                  <a:pt x="0" y="160168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9" name="Freeform 9"/>
          <p:cNvSpPr/>
          <p:nvPr/>
        </p:nvSpPr>
        <p:spPr>
          <a:xfrm rot="-436865">
            <a:off x="7667887" y="2578803"/>
            <a:ext cx="1079525" cy="1575949"/>
          </a:xfrm>
          <a:custGeom>
            <a:avLst/>
            <a:gdLst/>
            <a:ahLst/>
            <a:cxnLst/>
            <a:rect l="l" t="t" r="r" b="b"/>
            <a:pathLst>
              <a:path w="1079525" h="1575949">
                <a:moveTo>
                  <a:pt x="0" y="0"/>
                </a:moveTo>
                <a:lnTo>
                  <a:pt x="1079525" y="0"/>
                </a:lnTo>
                <a:lnTo>
                  <a:pt x="1079525" y="1575949"/>
                </a:lnTo>
                <a:lnTo>
                  <a:pt x="0" y="157594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0" name="Freeform 10"/>
          <p:cNvSpPr/>
          <p:nvPr/>
        </p:nvSpPr>
        <p:spPr>
          <a:xfrm rot="516206">
            <a:off x="9411849" y="2692748"/>
            <a:ext cx="1186521" cy="1725849"/>
          </a:xfrm>
          <a:custGeom>
            <a:avLst/>
            <a:gdLst/>
            <a:ahLst/>
            <a:cxnLst/>
            <a:rect l="l" t="t" r="r" b="b"/>
            <a:pathLst>
              <a:path w="1186521" h="1725849">
                <a:moveTo>
                  <a:pt x="0" y="0"/>
                </a:moveTo>
                <a:lnTo>
                  <a:pt x="1186521" y="0"/>
                </a:lnTo>
                <a:lnTo>
                  <a:pt x="1186521" y="1725848"/>
                </a:lnTo>
                <a:lnTo>
                  <a:pt x="0" y="172584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1" name="Freeform 11"/>
          <p:cNvSpPr/>
          <p:nvPr/>
        </p:nvSpPr>
        <p:spPr>
          <a:xfrm>
            <a:off x="10598370" y="2898194"/>
            <a:ext cx="1186938" cy="1704759"/>
          </a:xfrm>
          <a:custGeom>
            <a:avLst/>
            <a:gdLst/>
            <a:ahLst/>
            <a:cxnLst/>
            <a:rect l="l" t="t" r="r" b="b"/>
            <a:pathLst>
              <a:path w="1186938" h="1704759">
                <a:moveTo>
                  <a:pt x="0" y="0"/>
                </a:moveTo>
                <a:lnTo>
                  <a:pt x="1186938" y="0"/>
                </a:lnTo>
                <a:lnTo>
                  <a:pt x="1186938" y="1704758"/>
                </a:lnTo>
                <a:lnTo>
                  <a:pt x="0" y="170475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12" name="Freeform 12"/>
          <p:cNvSpPr/>
          <p:nvPr/>
        </p:nvSpPr>
        <p:spPr>
          <a:xfrm rot="-444254">
            <a:off x="11918658" y="2692748"/>
            <a:ext cx="1015408" cy="1538497"/>
          </a:xfrm>
          <a:custGeom>
            <a:avLst/>
            <a:gdLst/>
            <a:ahLst/>
            <a:cxnLst/>
            <a:rect l="l" t="t" r="r" b="b"/>
            <a:pathLst>
              <a:path w="1015408" h="1538497">
                <a:moveTo>
                  <a:pt x="0" y="0"/>
                </a:moveTo>
                <a:lnTo>
                  <a:pt x="1015408" y="0"/>
                </a:lnTo>
                <a:lnTo>
                  <a:pt x="1015408" y="1538497"/>
                </a:lnTo>
                <a:lnTo>
                  <a:pt x="0" y="1538497"/>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3" name="Freeform 13"/>
          <p:cNvSpPr/>
          <p:nvPr/>
        </p:nvSpPr>
        <p:spPr>
          <a:xfrm>
            <a:off x="13083526" y="2692748"/>
            <a:ext cx="766597" cy="1694138"/>
          </a:xfrm>
          <a:custGeom>
            <a:avLst/>
            <a:gdLst/>
            <a:ahLst/>
            <a:cxnLst/>
            <a:rect l="l" t="t" r="r" b="b"/>
            <a:pathLst>
              <a:path w="766597" h="1694138">
                <a:moveTo>
                  <a:pt x="0" y="0"/>
                </a:moveTo>
                <a:lnTo>
                  <a:pt x="766597" y="0"/>
                </a:lnTo>
                <a:lnTo>
                  <a:pt x="766597" y="1694138"/>
                </a:lnTo>
                <a:lnTo>
                  <a:pt x="0" y="1694138"/>
                </a:lnTo>
                <a:lnTo>
                  <a:pt x="0" y="0"/>
                </a:lnTo>
                <a:close/>
              </a:path>
            </a:pathLst>
          </a:custGeom>
          <a:blipFill>
            <a:blip r:embed="rId21"/>
            <a:stretch>
              <a:fillRect/>
            </a:stretch>
          </a:blipFill>
        </p:spPr>
      </p:sp>
      <p:sp>
        <p:nvSpPr>
          <p:cNvPr id="14" name="Freeform 14"/>
          <p:cNvSpPr/>
          <p:nvPr/>
        </p:nvSpPr>
        <p:spPr>
          <a:xfrm>
            <a:off x="-3939893" y="-5860702"/>
            <a:ext cx="8065008" cy="8229600"/>
          </a:xfrm>
          <a:custGeom>
            <a:avLst/>
            <a:gdLst/>
            <a:ahLst/>
            <a:cxnLst/>
            <a:rect l="l" t="t" r="r" b="b"/>
            <a:pathLst>
              <a:path w="8065008" h="8229600">
                <a:moveTo>
                  <a:pt x="0" y="0"/>
                </a:moveTo>
                <a:lnTo>
                  <a:pt x="8065008" y="0"/>
                </a:lnTo>
                <a:lnTo>
                  <a:pt x="8065008" y="8229600"/>
                </a:lnTo>
                <a:lnTo>
                  <a:pt x="0" y="8229600"/>
                </a:lnTo>
                <a:lnTo>
                  <a:pt x="0" y="0"/>
                </a:lnTo>
                <a:close/>
              </a:path>
            </a:pathLst>
          </a:custGeom>
          <a:blipFill>
            <a:blip r:embed="rId22"/>
            <a:stretch>
              <a:fillRect/>
            </a:stretch>
          </a:blipFill>
        </p:spPr>
      </p:sp>
      <p:sp>
        <p:nvSpPr>
          <p:cNvPr id="15" name="Freeform 15"/>
          <p:cNvSpPr/>
          <p:nvPr/>
        </p:nvSpPr>
        <p:spPr>
          <a:xfrm>
            <a:off x="14478413" y="4418596"/>
            <a:ext cx="2445455" cy="1729604"/>
          </a:xfrm>
          <a:custGeom>
            <a:avLst/>
            <a:gdLst/>
            <a:ahLst/>
            <a:cxnLst/>
            <a:rect l="l" t="t" r="r" b="b"/>
            <a:pathLst>
              <a:path w="2445455" h="1729604">
                <a:moveTo>
                  <a:pt x="0" y="0"/>
                </a:moveTo>
                <a:lnTo>
                  <a:pt x="2445456" y="0"/>
                </a:lnTo>
                <a:lnTo>
                  <a:pt x="2445456" y="1729604"/>
                </a:lnTo>
                <a:lnTo>
                  <a:pt x="0" y="1729604"/>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6" name="Freeform 16"/>
          <p:cNvSpPr/>
          <p:nvPr/>
        </p:nvSpPr>
        <p:spPr>
          <a:xfrm>
            <a:off x="1028700" y="372594"/>
            <a:ext cx="2445455" cy="1729604"/>
          </a:xfrm>
          <a:custGeom>
            <a:avLst/>
            <a:gdLst/>
            <a:ahLst/>
            <a:cxnLst/>
            <a:rect l="l" t="t" r="r" b="b"/>
            <a:pathLst>
              <a:path w="2445455" h="1729604">
                <a:moveTo>
                  <a:pt x="0" y="0"/>
                </a:moveTo>
                <a:lnTo>
                  <a:pt x="2445455" y="0"/>
                </a:lnTo>
                <a:lnTo>
                  <a:pt x="2445455" y="1729604"/>
                </a:lnTo>
                <a:lnTo>
                  <a:pt x="0" y="1729604"/>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7" name="Freeform 17"/>
          <p:cNvSpPr/>
          <p:nvPr/>
        </p:nvSpPr>
        <p:spPr>
          <a:xfrm>
            <a:off x="12071937" y="1028700"/>
            <a:ext cx="1011589" cy="1004232"/>
          </a:xfrm>
          <a:custGeom>
            <a:avLst/>
            <a:gdLst/>
            <a:ahLst/>
            <a:cxnLst/>
            <a:rect l="l" t="t" r="r" b="b"/>
            <a:pathLst>
              <a:path w="1011589" h="1004232">
                <a:moveTo>
                  <a:pt x="0" y="0"/>
                </a:moveTo>
                <a:lnTo>
                  <a:pt x="1011589" y="0"/>
                </a:lnTo>
                <a:lnTo>
                  <a:pt x="1011589" y="1004232"/>
                </a:lnTo>
                <a:lnTo>
                  <a:pt x="0" y="1004232"/>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18" name="Freeform 18"/>
          <p:cNvSpPr/>
          <p:nvPr/>
        </p:nvSpPr>
        <p:spPr>
          <a:xfrm>
            <a:off x="2226149" y="7209885"/>
            <a:ext cx="2434365" cy="1673626"/>
          </a:xfrm>
          <a:custGeom>
            <a:avLst/>
            <a:gdLst/>
            <a:ahLst/>
            <a:cxnLst/>
            <a:rect l="l" t="t" r="r" b="b"/>
            <a:pathLst>
              <a:path w="2434365" h="1673626">
                <a:moveTo>
                  <a:pt x="0" y="0"/>
                </a:moveTo>
                <a:lnTo>
                  <a:pt x="2434364" y="0"/>
                </a:lnTo>
                <a:lnTo>
                  <a:pt x="2434364" y="1673625"/>
                </a:lnTo>
                <a:lnTo>
                  <a:pt x="0" y="1673625"/>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19" name="Freeform 19"/>
          <p:cNvSpPr/>
          <p:nvPr/>
        </p:nvSpPr>
        <p:spPr>
          <a:xfrm>
            <a:off x="15363460" y="1028700"/>
            <a:ext cx="1407942" cy="1397703"/>
          </a:xfrm>
          <a:custGeom>
            <a:avLst/>
            <a:gdLst/>
            <a:ahLst/>
            <a:cxnLst/>
            <a:rect l="l" t="t" r="r" b="b"/>
            <a:pathLst>
              <a:path w="1407942" h="1397703">
                <a:moveTo>
                  <a:pt x="0" y="0"/>
                </a:moveTo>
                <a:lnTo>
                  <a:pt x="1407942" y="0"/>
                </a:lnTo>
                <a:lnTo>
                  <a:pt x="1407942" y="1397703"/>
                </a:lnTo>
                <a:lnTo>
                  <a:pt x="0" y="1397703"/>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0" name="Freeform 20"/>
          <p:cNvSpPr/>
          <p:nvPr/>
        </p:nvSpPr>
        <p:spPr>
          <a:xfrm>
            <a:off x="1487306" y="5856516"/>
            <a:ext cx="859189" cy="852940"/>
          </a:xfrm>
          <a:custGeom>
            <a:avLst/>
            <a:gdLst/>
            <a:ahLst/>
            <a:cxnLst/>
            <a:rect l="l" t="t" r="r" b="b"/>
            <a:pathLst>
              <a:path w="859189" h="852940">
                <a:moveTo>
                  <a:pt x="0" y="0"/>
                </a:moveTo>
                <a:lnTo>
                  <a:pt x="859189" y="0"/>
                </a:lnTo>
                <a:lnTo>
                  <a:pt x="859189" y="852940"/>
                </a:lnTo>
                <a:lnTo>
                  <a:pt x="0" y="852940"/>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21" name="TextBox 21"/>
          <p:cNvSpPr txBox="1"/>
          <p:nvPr/>
        </p:nvSpPr>
        <p:spPr>
          <a:xfrm>
            <a:off x="2534051" y="5057775"/>
            <a:ext cx="11347197" cy="1447260"/>
          </a:xfrm>
          <a:prstGeom prst="rect">
            <a:avLst/>
          </a:prstGeom>
        </p:spPr>
        <p:txBody>
          <a:bodyPr lIns="0" tIns="0" rIns="0" bIns="0" rtlCol="0" anchor="t">
            <a:spAutoFit/>
          </a:bodyPr>
          <a:lstStyle/>
          <a:p>
            <a:pPr algn="ctr">
              <a:lnSpc>
                <a:spcPts val="5804"/>
              </a:lnSpc>
              <a:spcBef>
                <a:spcPct val="0"/>
              </a:spcBef>
            </a:pPr>
            <a:r>
              <a:rPr lang="en-US" sz="4146">
                <a:solidFill>
                  <a:srgbClr val="000000"/>
                </a:solidFill>
                <a:latin typeface="Schoolbell"/>
                <a:ea typeface="Schoolbell"/>
                <a:cs typeface="Schoolbell"/>
                <a:sym typeface="Schoolbell"/>
              </a:rPr>
              <a:t>The following slides have extra information that you can read.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1028700" y="254829"/>
            <a:ext cx="4487317"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Communication</a:t>
            </a:r>
          </a:p>
        </p:txBody>
      </p:sp>
      <p:sp>
        <p:nvSpPr>
          <p:cNvPr id="4" name="TextBox 4"/>
          <p:cNvSpPr txBox="1"/>
          <p:nvPr/>
        </p:nvSpPr>
        <p:spPr>
          <a:xfrm>
            <a:off x="1186225" y="1192617"/>
            <a:ext cx="16073075" cy="7831982"/>
          </a:xfrm>
          <a:prstGeom prst="rect">
            <a:avLst/>
          </a:prstGeom>
        </p:spPr>
        <p:txBody>
          <a:bodyPr lIns="0" tIns="0" rIns="0" bIns="0" rtlCol="0" anchor="t">
            <a:spAutoFit/>
          </a:bodyPr>
          <a:lstStyle/>
          <a:p>
            <a:pPr algn="l">
              <a:lnSpc>
                <a:spcPts val="5640"/>
              </a:lnSpc>
              <a:spcBef>
                <a:spcPct val="0"/>
              </a:spcBef>
            </a:pPr>
            <a:r>
              <a:rPr lang="en-US" sz="4029">
                <a:solidFill>
                  <a:srgbClr val="000000"/>
                </a:solidFill>
                <a:latin typeface="Schoolbell"/>
                <a:ea typeface="Schoolbell"/>
                <a:cs typeface="Schoolbell"/>
                <a:sym typeface="Schoolbell"/>
              </a:rPr>
              <a:t>Arbor</a:t>
            </a:r>
          </a:p>
          <a:p>
            <a:pPr algn="l">
              <a:lnSpc>
                <a:spcPts val="5640"/>
              </a:lnSpc>
              <a:spcBef>
                <a:spcPct val="0"/>
              </a:spcBef>
            </a:pPr>
            <a:r>
              <a:rPr lang="en-US" sz="4029">
                <a:solidFill>
                  <a:srgbClr val="000000"/>
                </a:solidFill>
                <a:latin typeface="Schoolbell"/>
                <a:ea typeface="Schoolbell"/>
                <a:cs typeface="Schoolbell"/>
                <a:sym typeface="Schoolbell"/>
              </a:rPr>
              <a:t>Arbor is the school’s main management information system and holds your child’s personal data and the details of all parents/carers. This includes personal details, health data and school meals. You will be asked to pay for school meals, milk, swimming and trips via Arbor. Arbor is also our means of sending bulk communications. </a:t>
            </a:r>
          </a:p>
          <a:p>
            <a:pPr algn="l">
              <a:lnSpc>
                <a:spcPts val="5640"/>
              </a:lnSpc>
              <a:spcBef>
                <a:spcPct val="0"/>
              </a:spcBef>
            </a:pPr>
            <a:r>
              <a:rPr lang="en-US" sz="4029">
                <a:solidFill>
                  <a:srgbClr val="000000"/>
                </a:solidFill>
                <a:latin typeface="Schoolbell"/>
                <a:ea typeface="Schoolbell"/>
                <a:cs typeface="Schoolbell"/>
                <a:sym typeface="Schoolbell"/>
              </a:rPr>
              <a:t>Arbor – In App messages</a:t>
            </a:r>
          </a:p>
          <a:p>
            <a:pPr algn="l">
              <a:lnSpc>
                <a:spcPts val="5640"/>
              </a:lnSpc>
              <a:spcBef>
                <a:spcPct val="0"/>
              </a:spcBef>
            </a:pPr>
            <a:r>
              <a:rPr lang="en-US" sz="4029">
                <a:solidFill>
                  <a:srgbClr val="000000"/>
                </a:solidFill>
                <a:latin typeface="Schoolbell"/>
                <a:ea typeface="Schoolbell"/>
                <a:cs typeface="Schoolbell"/>
                <a:sym typeface="Schoolbell"/>
              </a:rPr>
              <a:t>Messages will arrive via Arbor for general information. These are free to the school so will be non-urgent in nature. These can be for the whole school or specific classes. For example, reminders to pay for trips or launching our new website.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1028700" y="254829"/>
            <a:ext cx="4487317"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Communication</a:t>
            </a:r>
          </a:p>
        </p:txBody>
      </p:sp>
      <p:sp>
        <p:nvSpPr>
          <p:cNvPr id="4" name="TextBox 4"/>
          <p:cNvSpPr txBox="1"/>
          <p:nvPr/>
        </p:nvSpPr>
        <p:spPr>
          <a:xfrm>
            <a:off x="557833" y="1669523"/>
            <a:ext cx="17172334" cy="7588777"/>
          </a:xfrm>
          <a:prstGeom prst="rect">
            <a:avLst/>
          </a:prstGeom>
        </p:spPr>
        <p:txBody>
          <a:bodyPr lIns="0" tIns="0" rIns="0" bIns="0" rtlCol="0" anchor="t">
            <a:spAutoFit/>
          </a:bodyPr>
          <a:lstStyle/>
          <a:p>
            <a:pPr algn="l">
              <a:lnSpc>
                <a:spcPts val="5080"/>
              </a:lnSpc>
              <a:spcBef>
                <a:spcPct val="0"/>
              </a:spcBef>
            </a:pPr>
            <a:r>
              <a:rPr lang="en-US" sz="3629">
                <a:solidFill>
                  <a:srgbClr val="000000"/>
                </a:solidFill>
                <a:latin typeface="Schoolbell"/>
                <a:ea typeface="Schoolbell"/>
                <a:cs typeface="Schoolbell"/>
                <a:sym typeface="Schoolbell"/>
              </a:rPr>
              <a:t>Email</a:t>
            </a:r>
          </a:p>
          <a:p>
            <a:pPr algn="l">
              <a:lnSpc>
                <a:spcPts val="5080"/>
              </a:lnSpc>
              <a:spcBef>
                <a:spcPct val="0"/>
              </a:spcBef>
            </a:pPr>
            <a:r>
              <a:rPr lang="en-US" sz="3629">
                <a:solidFill>
                  <a:srgbClr val="000000"/>
                </a:solidFill>
                <a:latin typeface="Schoolbell"/>
                <a:ea typeface="Schoolbell"/>
                <a:cs typeface="Schoolbell"/>
                <a:sym typeface="Schoolbell"/>
              </a:rPr>
              <a:t>We use emails to communicate significant amounts of information, usually with attachments. These are issued from Arbor for bulk communications or directly from the </a:t>
            </a:r>
            <a:r>
              <a:rPr lang="en-US" sz="3629" u="sng">
                <a:solidFill>
                  <a:srgbClr val="000000"/>
                </a:solidFill>
                <a:latin typeface="Schoolbell"/>
                <a:ea typeface="Schoolbell"/>
                <a:cs typeface="Schoolbell"/>
                <a:sym typeface="Schoolbell"/>
                <a:hlinkClick r:id="rId3" tooltip="mailto:admin@leverstockgreen.herts.sch.uk"/>
              </a:rPr>
              <a:t>admin@leverstockgreen.herts.sch.uk</a:t>
            </a:r>
            <a:r>
              <a:rPr lang="en-US" sz="3629">
                <a:solidFill>
                  <a:srgbClr val="000000"/>
                </a:solidFill>
                <a:latin typeface="Schoolbell"/>
                <a:ea typeface="Schoolbell"/>
                <a:cs typeface="Schoolbell"/>
                <a:sym typeface="Schoolbell"/>
              </a:rPr>
              <a:t> email for direct communications.Examples would be the termly extra-curricular clubs letters, details of trips and the weekly newsletter. Copies of all letters are also uploaded to our website under the Parents &amp; Carers section.</a:t>
            </a:r>
          </a:p>
          <a:p>
            <a:pPr algn="l">
              <a:lnSpc>
                <a:spcPts val="5080"/>
              </a:lnSpc>
              <a:spcBef>
                <a:spcPct val="0"/>
              </a:spcBef>
            </a:pPr>
            <a:endParaRPr lang="en-US" sz="3629">
              <a:solidFill>
                <a:srgbClr val="000000"/>
              </a:solidFill>
              <a:latin typeface="Schoolbell"/>
              <a:ea typeface="Schoolbell"/>
              <a:cs typeface="Schoolbell"/>
              <a:sym typeface="Schoolbell"/>
            </a:endParaRPr>
          </a:p>
          <a:p>
            <a:pPr algn="l">
              <a:lnSpc>
                <a:spcPts val="5080"/>
              </a:lnSpc>
              <a:spcBef>
                <a:spcPct val="0"/>
              </a:spcBef>
            </a:pPr>
            <a:r>
              <a:rPr lang="en-US" sz="3629">
                <a:solidFill>
                  <a:srgbClr val="000000"/>
                </a:solidFill>
                <a:latin typeface="Schoolbell"/>
                <a:ea typeface="Schoolbell"/>
                <a:cs typeface="Schoolbell"/>
                <a:sym typeface="Schoolbell"/>
              </a:rPr>
              <a:t>SMS</a:t>
            </a:r>
          </a:p>
          <a:p>
            <a:pPr algn="l">
              <a:lnSpc>
                <a:spcPts val="5080"/>
              </a:lnSpc>
              <a:spcBef>
                <a:spcPct val="0"/>
              </a:spcBef>
            </a:pPr>
            <a:r>
              <a:rPr lang="en-US" sz="3629">
                <a:solidFill>
                  <a:srgbClr val="000000"/>
                </a:solidFill>
                <a:latin typeface="Schoolbell"/>
                <a:ea typeface="Schoolbell"/>
                <a:cs typeface="Schoolbell"/>
                <a:sym typeface="Schoolbell"/>
              </a:rPr>
              <a:t>We use texts to communicate urgent information to parents. For example, reminders that school is closed or that a trip is running late for pick-up. There is a cost to the school for these, so we use them for time-sensitive communications only.</a:t>
            </a:r>
          </a:p>
          <a:p>
            <a:pPr algn="l">
              <a:lnSpc>
                <a:spcPts val="4660"/>
              </a:lnSpc>
              <a:spcBef>
                <a:spcPct val="0"/>
              </a:spcBef>
            </a:pPr>
            <a:endParaRPr lang="en-US" sz="3629">
              <a:solidFill>
                <a:srgbClr val="000000"/>
              </a:solidFill>
              <a:latin typeface="Schoolbell"/>
              <a:ea typeface="Schoolbell"/>
              <a:cs typeface="Schoolbell"/>
              <a:sym typeface="Schoolbe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782597" y="172794"/>
            <a:ext cx="4487317"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Communication</a:t>
            </a:r>
          </a:p>
        </p:txBody>
      </p:sp>
      <p:sp>
        <p:nvSpPr>
          <p:cNvPr id="4" name="TextBox 4"/>
          <p:cNvSpPr txBox="1"/>
          <p:nvPr/>
        </p:nvSpPr>
        <p:spPr>
          <a:xfrm>
            <a:off x="689088" y="1121215"/>
            <a:ext cx="17172334" cy="8435232"/>
          </a:xfrm>
          <a:prstGeom prst="rect">
            <a:avLst/>
          </a:prstGeom>
        </p:spPr>
        <p:txBody>
          <a:bodyPr lIns="0" tIns="0" rIns="0" bIns="0" rtlCol="0" anchor="t">
            <a:spAutoFit/>
          </a:bodyPr>
          <a:lstStyle/>
          <a:p>
            <a:pPr algn="l">
              <a:lnSpc>
                <a:spcPts val="4240"/>
              </a:lnSpc>
              <a:spcBef>
                <a:spcPct val="0"/>
              </a:spcBef>
            </a:pPr>
            <a:r>
              <a:rPr lang="en-US" sz="3029">
                <a:solidFill>
                  <a:srgbClr val="000000"/>
                </a:solidFill>
                <a:latin typeface="Schoolbell"/>
                <a:ea typeface="Schoolbell"/>
                <a:cs typeface="Schoolbell"/>
                <a:sym typeface="Schoolbell"/>
              </a:rPr>
              <a:t>Website</a:t>
            </a:r>
          </a:p>
          <a:p>
            <a:pPr algn="l">
              <a:lnSpc>
                <a:spcPts val="4240"/>
              </a:lnSpc>
              <a:spcBef>
                <a:spcPct val="0"/>
              </a:spcBef>
            </a:pPr>
            <a:r>
              <a:rPr lang="en-US" sz="3029">
                <a:solidFill>
                  <a:srgbClr val="000000"/>
                </a:solidFill>
                <a:latin typeface="Schoolbell"/>
                <a:ea typeface="Schoolbell"/>
                <a:cs typeface="Schoolbell"/>
                <a:sym typeface="Schoolbell"/>
              </a:rPr>
              <a:t>We use the website to communicate what has been happening in each class via the Class Pages (in the Pupil Area) and to issue homework. The website also holds lots of useful information regarding clubs, the Zone, policies, on-line forms, SEND, support for parents, community information and links to other sites and systems. Latest news </a:t>
            </a:r>
            <a:r>
              <a:rPr lang="en-US" sz="3029" u="none">
                <a:solidFill>
                  <a:srgbClr val="000000"/>
                </a:solidFill>
                <a:latin typeface="Schoolbell"/>
                <a:ea typeface="Schoolbell"/>
                <a:cs typeface="Schoolbell"/>
                <a:sym typeface="Schoolbell"/>
              </a:rPr>
              <a:t>a</a:t>
            </a:r>
            <a:r>
              <a:rPr lang="en-US" sz="3029">
                <a:solidFill>
                  <a:srgbClr val="000000"/>
                </a:solidFill>
                <a:latin typeface="Schoolbell"/>
                <a:ea typeface="Schoolbell"/>
                <a:cs typeface="Schoolbell"/>
                <a:sym typeface="Schoolbell"/>
              </a:rPr>
              <a:t>n</a:t>
            </a:r>
            <a:r>
              <a:rPr lang="en-US" sz="3029" u="none">
                <a:solidFill>
                  <a:srgbClr val="000000"/>
                </a:solidFill>
                <a:latin typeface="Schoolbell"/>
                <a:ea typeface="Schoolbell"/>
                <a:cs typeface="Schoolbell"/>
                <a:sym typeface="Schoolbell"/>
              </a:rPr>
              <a:t>d</a:t>
            </a:r>
            <a:r>
              <a:rPr lang="en-US" sz="3029">
                <a:solidFill>
                  <a:srgbClr val="000000"/>
                </a:solidFill>
                <a:latin typeface="Schoolbell"/>
                <a:ea typeface="Schoolbell"/>
                <a:cs typeface="Schoolbell"/>
                <a:sym typeface="Schoolbell"/>
              </a:rPr>
              <a:t> cop</a:t>
            </a:r>
            <a:r>
              <a:rPr lang="en-US" sz="3029" u="none">
                <a:solidFill>
                  <a:srgbClr val="000000"/>
                </a:solidFill>
                <a:latin typeface="Schoolbell"/>
                <a:ea typeface="Schoolbell"/>
                <a:cs typeface="Schoolbell"/>
                <a:sym typeface="Schoolbell"/>
              </a:rPr>
              <a:t>i</a:t>
            </a:r>
            <a:r>
              <a:rPr lang="en-US" sz="3029">
                <a:solidFill>
                  <a:srgbClr val="000000"/>
                </a:solidFill>
                <a:latin typeface="Schoolbell"/>
                <a:ea typeface="Schoolbell"/>
                <a:cs typeface="Schoolbell"/>
                <a:sym typeface="Schoolbell"/>
              </a:rPr>
              <a:t>es of all </a:t>
            </a:r>
            <a:r>
              <a:rPr lang="en-US" sz="3029" u="none">
                <a:solidFill>
                  <a:srgbClr val="000000"/>
                </a:solidFill>
                <a:latin typeface="Schoolbell"/>
                <a:ea typeface="Schoolbell"/>
                <a:cs typeface="Schoolbell"/>
                <a:sym typeface="Schoolbell"/>
              </a:rPr>
              <a:t>le</a:t>
            </a:r>
            <a:r>
              <a:rPr lang="en-US" sz="3029">
                <a:solidFill>
                  <a:srgbClr val="000000"/>
                </a:solidFill>
                <a:latin typeface="Schoolbell"/>
                <a:ea typeface="Schoolbell"/>
                <a:cs typeface="Schoolbell"/>
                <a:sym typeface="Schoolbell"/>
              </a:rPr>
              <a:t>tt</a:t>
            </a:r>
            <a:r>
              <a:rPr lang="en-US" sz="3029" u="none">
                <a:solidFill>
                  <a:srgbClr val="000000"/>
                </a:solidFill>
                <a:latin typeface="Schoolbell"/>
                <a:ea typeface="Schoolbell"/>
                <a:cs typeface="Schoolbell"/>
                <a:sym typeface="Schoolbell"/>
              </a:rPr>
              <a:t>ers</a:t>
            </a:r>
            <a:r>
              <a:rPr lang="en-US" sz="3029">
                <a:solidFill>
                  <a:srgbClr val="000000"/>
                </a:solidFill>
                <a:latin typeface="Schoolbell"/>
                <a:ea typeface="Schoolbell"/>
                <a:cs typeface="Schoolbell"/>
                <a:sym typeface="Schoolbell"/>
              </a:rPr>
              <a:t> in</a:t>
            </a:r>
            <a:r>
              <a:rPr lang="en-US" sz="3029" u="none">
                <a:solidFill>
                  <a:srgbClr val="000000"/>
                </a:solidFill>
                <a:latin typeface="Schoolbell"/>
                <a:ea typeface="Schoolbell"/>
                <a:cs typeface="Schoolbell"/>
                <a:sym typeface="Schoolbell"/>
              </a:rPr>
              <a:t>c</a:t>
            </a:r>
            <a:r>
              <a:rPr lang="en-US" sz="3029">
                <a:solidFill>
                  <a:srgbClr val="000000"/>
                </a:solidFill>
                <a:latin typeface="Schoolbell"/>
                <a:ea typeface="Schoolbell"/>
                <a:cs typeface="Schoolbell"/>
                <a:sym typeface="Schoolbell"/>
              </a:rPr>
              <a:t>ludin</a:t>
            </a:r>
            <a:r>
              <a:rPr lang="en-US" sz="3029" u="none">
                <a:solidFill>
                  <a:srgbClr val="000000"/>
                </a:solidFill>
                <a:latin typeface="Schoolbell"/>
                <a:ea typeface="Schoolbell"/>
                <a:cs typeface="Schoolbell"/>
                <a:sym typeface="Schoolbell"/>
              </a:rPr>
              <a:t>g</a:t>
            </a:r>
            <a:r>
              <a:rPr lang="en-US" sz="3029">
                <a:solidFill>
                  <a:srgbClr val="000000"/>
                </a:solidFill>
                <a:latin typeface="Schoolbell"/>
                <a:ea typeface="Schoolbell"/>
                <a:cs typeface="Schoolbell"/>
                <a:sym typeface="Schoolbell"/>
              </a:rPr>
              <a:t> n</a:t>
            </a:r>
            <a:r>
              <a:rPr lang="en-US" sz="3029" u="none">
                <a:solidFill>
                  <a:srgbClr val="000000"/>
                </a:solidFill>
                <a:latin typeface="Schoolbell"/>
                <a:ea typeface="Schoolbell"/>
                <a:cs typeface="Schoolbell"/>
                <a:sym typeface="Schoolbell"/>
              </a:rPr>
              <a:t>e</a:t>
            </a:r>
            <a:r>
              <a:rPr lang="en-US" sz="3029">
                <a:solidFill>
                  <a:srgbClr val="000000"/>
                </a:solidFill>
                <a:latin typeface="Schoolbell"/>
                <a:ea typeface="Schoolbell"/>
                <a:cs typeface="Schoolbell"/>
                <a:sym typeface="Schoolbell"/>
              </a:rPr>
              <a:t>wsl</a:t>
            </a:r>
            <a:r>
              <a:rPr lang="en-US" sz="3029" u="none">
                <a:solidFill>
                  <a:srgbClr val="000000"/>
                </a:solidFill>
                <a:latin typeface="Schoolbell"/>
                <a:ea typeface="Schoolbell"/>
                <a:cs typeface="Schoolbell"/>
                <a:sym typeface="Schoolbell"/>
              </a:rPr>
              <a:t>e</a:t>
            </a:r>
            <a:r>
              <a:rPr lang="en-US" sz="3029">
                <a:solidFill>
                  <a:srgbClr val="000000"/>
                </a:solidFill>
                <a:latin typeface="Schoolbell"/>
                <a:ea typeface="Schoolbell"/>
                <a:cs typeface="Schoolbell"/>
                <a:sym typeface="Schoolbell"/>
              </a:rPr>
              <a:t>tt</a:t>
            </a:r>
            <a:r>
              <a:rPr lang="en-US" sz="3029" u="none">
                <a:solidFill>
                  <a:srgbClr val="000000"/>
                </a:solidFill>
                <a:latin typeface="Schoolbell"/>
                <a:ea typeface="Schoolbell"/>
                <a:cs typeface="Schoolbell"/>
                <a:sym typeface="Schoolbell"/>
              </a:rPr>
              <a:t>ers</a:t>
            </a:r>
            <a:r>
              <a:rPr lang="en-US" sz="3029">
                <a:solidFill>
                  <a:srgbClr val="000000"/>
                </a:solidFill>
                <a:latin typeface="Schoolbell"/>
                <a:ea typeface="Schoolbell"/>
                <a:cs typeface="Schoolbell"/>
                <a:sym typeface="Schoolbell"/>
              </a:rPr>
              <a:t> are also uploaded to the website. </a:t>
            </a:r>
          </a:p>
          <a:p>
            <a:pPr algn="l">
              <a:lnSpc>
                <a:spcPts val="4240"/>
              </a:lnSpc>
              <a:spcBef>
                <a:spcPct val="0"/>
              </a:spcBef>
            </a:pPr>
            <a:r>
              <a:rPr lang="en-US" sz="3029">
                <a:solidFill>
                  <a:srgbClr val="000000"/>
                </a:solidFill>
                <a:latin typeface="Schoolbell"/>
                <a:ea typeface="Schoolbell"/>
                <a:cs typeface="Schoolbell"/>
                <a:sym typeface="Schoolbell"/>
              </a:rPr>
              <a:t> </a:t>
            </a:r>
          </a:p>
          <a:p>
            <a:pPr algn="l">
              <a:lnSpc>
                <a:spcPts val="4240"/>
              </a:lnSpc>
              <a:spcBef>
                <a:spcPct val="0"/>
              </a:spcBef>
            </a:pPr>
            <a:r>
              <a:rPr lang="en-US" sz="3029">
                <a:solidFill>
                  <a:srgbClr val="000000"/>
                </a:solidFill>
                <a:latin typeface="Schoolbell"/>
                <a:ea typeface="Schoolbell"/>
                <a:cs typeface="Schoolbell"/>
                <a:sym typeface="Schoolbell"/>
              </a:rPr>
              <a:t>Newsletters</a:t>
            </a:r>
          </a:p>
          <a:p>
            <a:pPr algn="l">
              <a:lnSpc>
                <a:spcPts val="4240"/>
              </a:lnSpc>
              <a:spcBef>
                <a:spcPct val="0"/>
              </a:spcBef>
            </a:pPr>
            <a:r>
              <a:rPr lang="en-US" sz="3029">
                <a:solidFill>
                  <a:srgbClr val="000000"/>
                </a:solidFill>
                <a:latin typeface="Schoolbell"/>
                <a:ea typeface="Schoolbell"/>
                <a:cs typeface="Schoolbell"/>
                <a:sym typeface="Schoolbell"/>
              </a:rPr>
              <a:t>Newsletters will provide a summary of the weekly news and events each Friday afternoon.Calendar dates can also be found on the newsletters, along with attendance statistics, ready to learn points, PTA info and details of letters issued to parents that week. Newsletters are also uploaded to the website each week, in the News and Events section.</a:t>
            </a:r>
          </a:p>
          <a:p>
            <a:pPr algn="l">
              <a:lnSpc>
                <a:spcPts val="4240"/>
              </a:lnSpc>
              <a:spcBef>
                <a:spcPct val="0"/>
              </a:spcBef>
            </a:pPr>
            <a:r>
              <a:rPr lang="en-US" sz="3029">
                <a:solidFill>
                  <a:srgbClr val="000000"/>
                </a:solidFill>
                <a:latin typeface="Schoolbell"/>
                <a:ea typeface="Schoolbell"/>
                <a:cs typeface="Schoolbell"/>
                <a:sym typeface="Schoolbell"/>
              </a:rPr>
              <a:t> </a:t>
            </a:r>
          </a:p>
          <a:p>
            <a:pPr algn="l">
              <a:lnSpc>
                <a:spcPts val="4240"/>
              </a:lnSpc>
              <a:spcBef>
                <a:spcPct val="0"/>
              </a:spcBef>
            </a:pPr>
            <a:r>
              <a:rPr lang="en-US" sz="3029">
                <a:solidFill>
                  <a:srgbClr val="000000"/>
                </a:solidFill>
                <a:latin typeface="Schoolbell"/>
                <a:ea typeface="Schoolbell"/>
                <a:cs typeface="Schoolbell"/>
                <a:sym typeface="Schoolbell"/>
              </a:rPr>
              <a:t>Reading Records</a:t>
            </a:r>
          </a:p>
          <a:p>
            <a:pPr algn="l">
              <a:lnSpc>
                <a:spcPts val="4240"/>
              </a:lnSpc>
              <a:spcBef>
                <a:spcPct val="0"/>
              </a:spcBef>
            </a:pPr>
            <a:r>
              <a:rPr lang="en-US" sz="3029">
                <a:solidFill>
                  <a:srgbClr val="000000"/>
                </a:solidFill>
                <a:latin typeface="Schoolbell"/>
                <a:ea typeface="Schoolbell"/>
                <a:cs typeface="Schoolbell"/>
                <a:sym typeface="Schoolbell"/>
              </a:rPr>
              <a:t>General notes about Reading, reminders to bring books in or missing home learning.</a:t>
            </a:r>
          </a:p>
          <a:p>
            <a:pPr algn="l">
              <a:lnSpc>
                <a:spcPts val="4240"/>
              </a:lnSpc>
              <a:spcBef>
                <a:spcPct val="0"/>
              </a:spcBef>
            </a:pPr>
            <a:endParaRPr lang="en-US" sz="3029">
              <a:solidFill>
                <a:srgbClr val="000000"/>
              </a:solidFill>
              <a:latin typeface="Schoolbell"/>
              <a:ea typeface="Schoolbell"/>
              <a:cs typeface="Schoolbell"/>
              <a:sym typeface="Schoolbell"/>
            </a:endParaRPr>
          </a:p>
          <a:p>
            <a:pPr algn="l">
              <a:lnSpc>
                <a:spcPts val="3540"/>
              </a:lnSpc>
              <a:spcBef>
                <a:spcPct val="0"/>
              </a:spcBef>
            </a:pPr>
            <a:endParaRPr lang="en-US" sz="3029">
              <a:solidFill>
                <a:srgbClr val="000000"/>
              </a:solidFill>
              <a:latin typeface="Schoolbell"/>
              <a:ea typeface="Schoolbell"/>
              <a:cs typeface="Schoolbell"/>
              <a:sym typeface="Schoolbe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239102" y="14712"/>
            <a:ext cx="9383102"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Communicating with us</a:t>
            </a:r>
          </a:p>
        </p:txBody>
      </p:sp>
      <p:sp>
        <p:nvSpPr>
          <p:cNvPr id="4" name="TextBox 4"/>
          <p:cNvSpPr txBox="1"/>
          <p:nvPr/>
        </p:nvSpPr>
        <p:spPr>
          <a:xfrm>
            <a:off x="762919" y="1179249"/>
            <a:ext cx="16762163" cy="7404626"/>
          </a:xfrm>
          <a:prstGeom prst="rect">
            <a:avLst/>
          </a:prstGeom>
        </p:spPr>
        <p:txBody>
          <a:bodyPr lIns="0" tIns="0" rIns="0" bIns="0" rtlCol="0" anchor="t">
            <a:spAutoFit/>
          </a:bodyPr>
          <a:lstStyle/>
          <a:p>
            <a:pPr algn="l">
              <a:lnSpc>
                <a:spcPts val="3680"/>
              </a:lnSpc>
              <a:spcBef>
                <a:spcPct val="0"/>
              </a:spcBef>
            </a:pPr>
            <a:r>
              <a:rPr lang="en-US" sz="2629">
                <a:solidFill>
                  <a:srgbClr val="000000"/>
                </a:solidFill>
                <a:latin typeface="Schoolbell"/>
                <a:ea typeface="Schoolbell"/>
                <a:cs typeface="Schoolbell"/>
                <a:sym typeface="Schoolbell"/>
              </a:rPr>
              <a:t>General queries</a:t>
            </a:r>
          </a:p>
          <a:p>
            <a:pPr algn="l">
              <a:lnSpc>
                <a:spcPts val="3680"/>
              </a:lnSpc>
              <a:spcBef>
                <a:spcPct val="0"/>
              </a:spcBef>
            </a:pPr>
            <a:r>
              <a:rPr lang="en-US" sz="2629">
                <a:solidFill>
                  <a:srgbClr val="000000"/>
                </a:solidFill>
                <a:latin typeface="Schoolbell"/>
                <a:ea typeface="Schoolbell"/>
                <a:cs typeface="Schoolbell"/>
                <a:sym typeface="Schoolbell"/>
              </a:rPr>
              <a:t>Contact the school office via telephone (Ext 2) or email </a:t>
            </a:r>
            <a:r>
              <a:rPr lang="en-US" sz="2629" u="sng">
                <a:solidFill>
                  <a:srgbClr val="000000"/>
                </a:solidFill>
                <a:latin typeface="Schoolbell"/>
                <a:ea typeface="Schoolbell"/>
                <a:cs typeface="Schoolbell"/>
                <a:sym typeface="Schoolbell"/>
                <a:hlinkClick r:id="rId3" tooltip="mailto:admin@leverstockgreen.herts.sch.uk"/>
              </a:rPr>
              <a:t>admin@leverstockgreen.herts.sch.uk</a:t>
            </a:r>
            <a:r>
              <a:rPr lang="en-US" sz="2629">
                <a:solidFill>
                  <a:srgbClr val="000000"/>
                </a:solidFill>
                <a:latin typeface="Schoolbell"/>
                <a:ea typeface="Schoolbell"/>
                <a:cs typeface="Schoolbell"/>
                <a:sym typeface="Schoolbell"/>
              </a:rPr>
              <a:t> </a:t>
            </a:r>
          </a:p>
          <a:p>
            <a:pPr algn="l">
              <a:lnSpc>
                <a:spcPts val="3680"/>
              </a:lnSpc>
              <a:spcBef>
                <a:spcPct val="0"/>
              </a:spcBef>
            </a:pPr>
            <a:endParaRPr lang="en-US" sz="2629">
              <a:solidFill>
                <a:srgbClr val="000000"/>
              </a:solidFill>
              <a:latin typeface="Schoolbell"/>
              <a:ea typeface="Schoolbell"/>
              <a:cs typeface="Schoolbell"/>
              <a:sym typeface="Schoolbell"/>
            </a:endParaRPr>
          </a:p>
          <a:p>
            <a:pPr algn="l">
              <a:lnSpc>
                <a:spcPts val="3680"/>
              </a:lnSpc>
              <a:spcBef>
                <a:spcPct val="0"/>
              </a:spcBef>
            </a:pPr>
            <a:r>
              <a:rPr lang="en-US" sz="2629">
                <a:solidFill>
                  <a:srgbClr val="000000"/>
                </a:solidFill>
                <a:latin typeface="Schoolbell"/>
                <a:ea typeface="Schoolbell"/>
                <a:cs typeface="Schoolbell"/>
                <a:sym typeface="Schoolbell"/>
              </a:rPr>
              <a:t>Absence messages</a:t>
            </a:r>
          </a:p>
          <a:p>
            <a:pPr algn="l">
              <a:lnSpc>
                <a:spcPts val="3680"/>
              </a:lnSpc>
              <a:spcBef>
                <a:spcPct val="0"/>
              </a:spcBef>
            </a:pPr>
            <a:r>
              <a:rPr lang="en-US" sz="2629">
                <a:solidFill>
                  <a:srgbClr val="000000"/>
                </a:solidFill>
                <a:latin typeface="Schoolbell"/>
                <a:ea typeface="Schoolbell"/>
                <a:cs typeface="Schoolbell"/>
                <a:sym typeface="Schoolbell"/>
              </a:rPr>
              <a:t>Contact the school office via telephone (Ext 1) to leave an absence message. </a:t>
            </a:r>
          </a:p>
          <a:p>
            <a:pPr algn="l">
              <a:lnSpc>
                <a:spcPts val="3680"/>
              </a:lnSpc>
              <a:spcBef>
                <a:spcPct val="0"/>
              </a:spcBef>
            </a:pPr>
            <a:endParaRPr lang="en-US" sz="2629">
              <a:solidFill>
                <a:srgbClr val="000000"/>
              </a:solidFill>
              <a:latin typeface="Schoolbell"/>
              <a:ea typeface="Schoolbell"/>
              <a:cs typeface="Schoolbell"/>
              <a:sym typeface="Schoolbell"/>
            </a:endParaRPr>
          </a:p>
          <a:p>
            <a:pPr algn="l">
              <a:lnSpc>
                <a:spcPts val="3680"/>
              </a:lnSpc>
              <a:spcBef>
                <a:spcPct val="0"/>
              </a:spcBef>
            </a:pPr>
            <a:r>
              <a:rPr lang="en-US" sz="2629">
                <a:solidFill>
                  <a:srgbClr val="000000"/>
                </a:solidFill>
                <a:latin typeface="Schoolbell"/>
                <a:ea typeface="Schoolbell"/>
                <a:cs typeface="Schoolbell"/>
                <a:sym typeface="Schoolbell"/>
              </a:rPr>
              <a:t>Absence requests</a:t>
            </a:r>
          </a:p>
          <a:p>
            <a:pPr algn="l">
              <a:lnSpc>
                <a:spcPts val="3680"/>
              </a:lnSpc>
              <a:spcBef>
                <a:spcPct val="0"/>
              </a:spcBef>
            </a:pPr>
            <a:r>
              <a:rPr lang="en-US" sz="2629">
                <a:solidFill>
                  <a:srgbClr val="000000"/>
                </a:solidFill>
                <a:latin typeface="Schoolbell"/>
                <a:ea typeface="Schoolbell"/>
                <a:cs typeface="Schoolbell"/>
                <a:sym typeface="Schoolbell"/>
              </a:rPr>
              <a:t>This should be requested in writing to the he</a:t>
            </a:r>
            <a:r>
              <a:rPr lang="en-US" sz="2629" u="none">
                <a:solidFill>
                  <a:srgbClr val="000000"/>
                </a:solidFill>
                <a:latin typeface="Schoolbell"/>
                <a:ea typeface="Schoolbell"/>
                <a:cs typeface="Schoolbell"/>
                <a:sym typeface="Schoolbell"/>
              </a:rPr>
              <a:t>adte</a:t>
            </a:r>
            <a:r>
              <a:rPr lang="en-US" sz="2629">
                <a:solidFill>
                  <a:srgbClr val="000000"/>
                </a:solidFill>
                <a:latin typeface="Schoolbell"/>
                <a:ea typeface="Schoolbell"/>
                <a:cs typeface="Schoolbell"/>
                <a:sym typeface="Schoolbell"/>
              </a:rPr>
              <a:t>a</a:t>
            </a:r>
            <a:r>
              <a:rPr lang="en-US" sz="2629" u="none">
                <a:solidFill>
                  <a:srgbClr val="000000"/>
                </a:solidFill>
                <a:latin typeface="Schoolbell"/>
                <a:ea typeface="Schoolbell"/>
                <a:cs typeface="Schoolbell"/>
                <a:sym typeface="Schoolbell"/>
              </a:rPr>
              <a:t>ch</a:t>
            </a:r>
            <a:r>
              <a:rPr lang="en-US" sz="2629">
                <a:solidFill>
                  <a:srgbClr val="000000"/>
                </a:solidFill>
                <a:latin typeface="Schoolbell"/>
                <a:ea typeface="Schoolbell"/>
                <a:cs typeface="Schoolbell"/>
                <a:sym typeface="Schoolbell"/>
              </a:rPr>
              <a:t>er with as much notice as possible. Please note general holiday requests during term time will not be authorised. </a:t>
            </a:r>
          </a:p>
          <a:p>
            <a:pPr algn="l">
              <a:lnSpc>
                <a:spcPts val="3680"/>
              </a:lnSpc>
              <a:spcBef>
                <a:spcPct val="0"/>
              </a:spcBef>
            </a:pPr>
            <a:endParaRPr lang="en-US" sz="2629">
              <a:solidFill>
                <a:srgbClr val="000000"/>
              </a:solidFill>
              <a:latin typeface="Schoolbell"/>
              <a:ea typeface="Schoolbell"/>
              <a:cs typeface="Schoolbell"/>
              <a:sym typeface="Schoolbell"/>
            </a:endParaRPr>
          </a:p>
          <a:p>
            <a:pPr algn="l">
              <a:lnSpc>
                <a:spcPts val="3680"/>
              </a:lnSpc>
              <a:spcBef>
                <a:spcPct val="0"/>
              </a:spcBef>
            </a:pPr>
            <a:endParaRPr lang="en-US" sz="2629">
              <a:solidFill>
                <a:srgbClr val="000000"/>
              </a:solidFill>
              <a:latin typeface="Schoolbell"/>
              <a:ea typeface="Schoolbell"/>
              <a:cs typeface="Schoolbell"/>
              <a:sym typeface="Schoolbell"/>
            </a:endParaRPr>
          </a:p>
          <a:p>
            <a:pPr algn="l">
              <a:lnSpc>
                <a:spcPts val="3680"/>
              </a:lnSpc>
              <a:spcBef>
                <a:spcPct val="0"/>
              </a:spcBef>
            </a:pPr>
            <a:r>
              <a:rPr lang="en-US" sz="2629">
                <a:solidFill>
                  <a:srgbClr val="000000"/>
                </a:solidFill>
                <a:latin typeface="Schoolbell"/>
                <a:ea typeface="Schoolbell"/>
                <a:cs typeface="Schoolbell"/>
                <a:sym typeface="Schoolbell"/>
              </a:rPr>
              <a:t>Contact the school office via telephone or email </a:t>
            </a:r>
            <a:r>
              <a:rPr lang="en-US" sz="2629" u="sng">
                <a:solidFill>
                  <a:srgbClr val="000000"/>
                </a:solidFill>
                <a:latin typeface="Schoolbell"/>
                <a:ea typeface="Schoolbell"/>
                <a:cs typeface="Schoolbell"/>
                <a:sym typeface="Schoolbell"/>
                <a:hlinkClick r:id="rId4" tooltip="mailto:senco@leverstockgreen.herts.sch.uk"/>
              </a:rPr>
              <a:t>senco@leverstockgreen.herts.sch.uk</a:t>
            </a:r>
            <a:r>
              <a:rPr lang="en-US" sz="2629">
                <a:solidFill>
                  <a:srgbClr val="000000"/>
                </a:solidFill>
                <a:latin typeface="Schoolbell"/>
                <a:ea typeface="Schoolbell"/>
                <a:cs typeface="Schoolbell"/>
                <a:sym typeface="Schoolbell"/>
              </a:rPr>
              <a:t> to book an appointment with Miss Larkin.</a:t>
            </a:r>
          </a:p>
          <a:p>
            <a:pPr algn="l">
              <a:lnSpc>
                <a:spcPts val="3680"/>
              </a:lnSpc>
              <a:spcBef>
                <a:spcPct val="0"/>
              </a:spcBef>
            </a:pPr>
            <a:r>
              <a:rPr lang="en-US" sz="2629">
                <a:solidFill>
                  <a:srgbClr val="000000"/>
                </a:solidFill>
                <a:latin typeface="Schoolbell"/>
                <a:ea typeface="Schoolbell"/>
                <a:cs typeface="Schoolbell"/>
                <a:sym typeface="Schoolbell"/>
              </a:rPr>
              <a:t>Miss Larkin’s direct line is Ext 3.</a:t>
            </a:r>
          </a:p>
          <a:p>
            <a:pPr algn="l">
              <a:lnSpc>
                <a:spcPts val="3680"/>
              </a:lnSpc>
              <a:spcBef>
                <a:spcPct val="0"/>
              </a:spcBef>
            </a:pPr>
            <a:r>
              <a:rPr lang="en-US" sz="2629">
                <a:solidFill>
                  <a:srgbClr val="000000"/>
                </a:solidFill>
                <a:latin typeface="Schoolbell"/>
                <a:ea typeface="Schoolbell"/>
                <a:cs typeface="Schoolbell"/>
                <a:sym typeface="Schoolbell"/>
              </a:rPr>
              <a:t>Mrs Larkin’s working days are Monday to Thursday.</a:t>
            </a:r>
          </a:p>
          <a:p>
            <a:pPr algn="l">
              <a:lnSpc>
                <a:spcPts val="3260"/>
              </a:lnSpc>
              <a:spcBef>
                <a:spcPct val="0"/>
              </a:spcBef>
            </a:pPr>
            <a:endParaRPr lang="en-US" sz="2629">
              <a:solidFill>
                <a:srgbClr val="000000"/>
              </a:solidFill>
              <a:latin typeface="Schoolbell"/>
              <a:ea typeface="Schoolbell"/>
              <a:cs typeface="Schoolbell"/>
              <a:sym typeface="Schoolbell"/>
            </a:endParaRPr>
          </a:p>
        </p:txBody>
      </p:sp>
      <p:sp>
        <p:nvSpPr>
          <p:cNvPr id="5" name="TextBox 5"/>
          <p:cNvSpPr txBox="1"/>
          <p:nvPr/>
        </p:nvSpPr>
        <p:spPr>
          <a:xfrm>
            <a:off x="295323" y="8554456"/>
            <a:ext cx="17992677" cy="1331487"/>
          </a:xfrm>
          <a:prstGeom prst="rect">
            <a:avLst/>
          </a:prstGeom>
        </p:spPr>
        <p:txBody>
          <a:bodyPr lIns="0" tIns="0" rIns="0" bIns="0" rtlCol="0" anchor="t">
            <a:spAutoFit/>
          </a:bodyPr>
          <a:lstStyle/>
          <a:p>
            <a:pPr algn="ctr">
              <a:lnSpc>
                <a:spcPts val="5360"/>
              </a:lnSpc>
              <a:spcBef>
                <a:spcPct val="0"/>
              </a:spcBef>
            </a:pPr>
            <a:r>
              <a:rPr lang="en-US" sz="3829">
                <a:solidFill>
                  <a:srgbClr val="000000"/>
                </a:solidFill>
                <a:latin typeface="Schoolbell"/>
                <a:ea typeface="Schoolbell"/>
                <a:cs typeface="Schoolbell"/>
                <a:sym typeface="Schoolbell"/>
              </a:rPr>
              <a:t>At least one member of the Senior Leadership Team will be on the playground (before and after school). They can pass on messages and answer any questions you may have.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0" y="139981"/>
            <a:ext cx="8556216"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Communicating with us</a:t>
            </a:r>
          </a:p>
        </p:txBody>
      </p:sp>
      <p:sp>
        <p:nvSpPr>
          <p:cNvPr id="4" name="TextBox 4"/>
          <p:cNvSpPr txBox="1"/>
          <p:nvPr/>
        </p:nvSpPr>
        <p:spPr>
          <a:xfrm>
            <a:off x="738308" y="1202142"/>
            <a:ext cx="17172334" cy="8468252"/>
          </a:xfrm>
          <a:prstGeom prst="rect">
            <a:avLst/>
          </a:prstGeom>
        </p:spPr>
        <p:txBody>
          <a:bodyPr lIns="0" tIns="0" rIns="0" bIns="0" rtlCol="0" anchor="t">
            <a:spAutoFit/>
          </a:bodyPr>
          <a:lstStyle/>
          <a:p>
            <a:pPr algn="l">
              <a:lnSpc>
                <a:spcPts val="4520"/>
              </a:lnSpc>
              <a:spcBef>
                <a:spcPct val="0"/>
              </a:spcBef>
            </a:pPr>
            <a:r>
              <a:rPr lang="en-US" sz="3229">
                <a:solidFill>
                  <a:srgbClr val="000000"/>
                </a:solidFill>
                <a:latin typeface="Schoolbell"/>
                <a:ea typeface="Schoolbell"/>
                <a:cs typeface="Schoolbell"/>
                <a:sym typeface="Schoolbell"/>
              </a:rPr>
              <a:t>To leave details of your child's absence please call the School Office on 01442 406520, select option 1 for Absences. Please call before 8:45am on the morning of the absence and provide your child's name, the reason for their absence and details of the </a:t>
            </a:r>
            <a:r>
              <a:rPr lang="en-US" sz="3229" u="none">
                <a:solidFill>
                  <a:srgbClr val="000000"/>
                </a:solidFill>
                <a:latin typeface="Schoolbell"/>
                <a:ea typeface="Schoolbell"/>
                <a:cs typeface="Schoolbell"/>
                <a:sym typeface="Schoolbell"/>
              </a:rPr>
              <a:t>i</a:t>
            </a:r>
            <a:r>
              <a:rPr lang="en-US" sz="3229">
                <a:solidFill>
                  <a:srgbClr val="000000"/>
                </a:solidFill>
                <a:latin typeface="Schoolbell"/>
                <a:ea typeface="Schoolbell"/>
                <a:cs typeface="Schoolbell"/>
                <a:sym typeface="Schoolbell"/>
              </a:rPr>
              <a:t>ll</a:t>
            </a:r>
            <a:r>
              <a:rPr lang="en-US" sz="3229" u="none">
                <a:solidFill>
                  <a:srgbClr val="000000"/>
                </a:solidFill>
                <a:latin typeface="Schoolbell"/>
                <a:ea typeface="Schoolbell"/>
                <a:cs typeface="Schoolbell"/>
                <a:sym typeface="Schoolbell"/>
              </a:rPr>
              <a:t>ne</a:t>
            </a:r>
            <a:r>
              <a:rPr lang="en-US" sz="3229">
                <a:solidFill>
                  <a:srgbClr val="000000"/>
                </a:solidFill>
                <a:latin typeface="Schoolbell"/>
                <a:ea typeface="Schoolbell"/>
                <a:cs typeface="Schoolbell"/>
                <a:sym typeface="Schoolbell"/>
              </a:rPr>
              <a:t>ss if app</a:t>
            </a:r>
            <a:r>
              <a:rPr lang="en-US" sz="3229" u="none">
                <a:solidFill>
                  <a:srgbClr val="000000"/>
                </a:solidFill>
                <a:latin typeface="Schoolbell"/>
                <a:ea typeface="Schoolbell"/>
                <a:cs typeface="Schoolbell"/>
                <a:sym typeface="Schoolbell"/>
              </a:rPr>
              <a:t>ro</a:t>
            </a:r>
            <a:r>
              <a:rPr lang="en-US" sz="3229">
                <a:solidFill>
                  <a:srgbClr val="000000"/>
                </a:solidFill>
                <a:latin typeface="Schoolbell"/>
                <a:ea typeface="Schoolbell"/>
                <a:cs typeface="Schoolbell"/>
                <a:sym typeface="Schoolbell"/>
              </a:rPr>
              <a:t>p</a:t>
            </a:r>
            <a:r>
              <a:rPr lang="en-US" sz="3229" u="none">
                <a:solidFill>
                  <a:srgbClr val="000000"/>
                </a:solidFill>
                <a:latin typeface="Schoolbell"/>
                <a:ea typeface="Schoolbell"/>
                <a:cs typeface="Schoolbell"/>
                <a:sym typeface="Schoolbell"/>
              </a:rPr>
              <a:t>r</a:t>
            </a:r>
            <a:r>
              <a:rPr lang="en-US" sz="3229">
                <a:solidFill>
                  <a:srgbClr val="000000"/>
                </a:solidFill>
                <a:latin typeface="Schoolbell"/>
                <a:ea typeface="Schoolbell"/>
                <a:cs typeface="Schoolbell"/>
                <a:sym typeface="Schoolbell"/>
              </a:rPr>
              <a:t>iat</a:t>
            </a:r>
            <a:r>
              <a:rPr lang="en-US" sz="3229" u="none">
                <a:solidFill>
                  <a:srgbClr val="000000"/>
                </a:solidFill>
                <a:latin typeface="Schoolbell"/>
                <a:ea typeface="Schoolbell"/>
                <a:cs typeface="Schoolbell"/>
                <a:sym typeface="Schoolbell"/>
              </a:rPr>
              <a:t>e.</a:t>
            </a:r>
            <a:r>
              <a:rPr lang="en-US" sz="3229">
                <a:solidFill>
                  <a:srgbClr val="000000"/>
                </a:solidFill>
                <a:latin typeface="Schoolbell"/>
                <a:ea typeface="Schoolbell"/>
                <a:cs typeface="Schoolbell"/>
                <a:sym typeface="Schoolbell"/>
              </a:rPr>
              <a:t>  </a:t>
            </a:r>
          </a:p>
          <a:p>
            <a:pPr algn="l">
              <a:lnSpc>
                <a:spcPts val="4520"/>
              </a:lnSpc>
              <a:spcBef>
                <a:spcPct val="0"/>
              </a:spcBef>
            </a:pPr>
            <a:endParaRPr lang="en-US" sz="3229">
              <a:solidFill>
                <a:srgbClr val="000000"/>
              </a:solidFill>
              <a:latin typeface="Schoolbell"/>
              <a:ea typeface="Schoolbell"/>
              <a:cs typeface="Schoolbell"/>
              <a:sym typeface="Schoolbell"/>
            </a:endParaRPr>
          </a:p>
          <a:p>
            <a:pPr algn="l">
              <a:lnSpc>
                <a:spcPts val="4520"/>
              </a:lnSpc>
              <a:spcBef>
                <a:spcPct val="0"/>
              </a:spcBef>
            </a:pPr>
            <a:r>
              <a:rPr lang="en-US" sz="3229">
                <a:solidFill>
                  <a:srgbClr val="000000"/>
                </a:solidFill>
                <a:latin typeface="Schoolbell"/>
                <a:ea typeface="Schoolbell"/>
                <a:cs typeface="Schoolbell"/>
                <a:sym typeface="Schoolbell"/>
              </a:rPr>
              <a:t>Pl</a:t>
            </a:r>
            <a:r>
              <a:rPr lang="en-US" sz="3229" u="none">
                <a:solidFill>
                  <a:srgbClr val="000000"/>
                </a:solidFill>
                <a:latin typeface="Schoolbell"/>
                <a:ea typeface="Schoolbell"/>
                <a:cs typeface="Schoolbell"/>
                <a:sym typeface="Schoolbell"/>
              </a:rPr>
              <a:t>e</a:t>
            </a:r>
            <a:r>
              <a:rPr lang="en-US" sz="3229">
                <a:solidFill>
                  <a:srgbClr val="000000"/>
                </a:solidFill>
                <a:latin typeface="Schoolbell"/>
                <a:ea typeface="Schoolbell"/>
                <a:cs typeface="Schoolbell"/>
                <a:sym typeface="Schoolbell"/>
              </a:rPr>
              <a:t>a</a:t>
            </a:r>
            <a:r>
              <a:rPr lang="en-US" sz="3229" u="none">
                <a:solidFill>
                  <a:srgbClr val="000000"/>
                </a:solidFill>
                <a:latin typeface="Schoolbell"/>
                <a:ea typeface="Schoolbell"/>
                <a:cs typeface="Schoolbell"/>
                <a:sym typeface="Schoolbell"/>
              </a:rPr>
              <a:t>s</a:t>
            </a:r>
            <a:r>
              <a:rPr lang="en-US" sz="3229">
                <a:solidFill>
                  <a:srgbClr val="000000"/>
                </a:solidFill>
                <a:latin typeface="Schoolbell"/>
                <a:ea typeface="Schoolbell"/>
                <a:cs typeface="Schoolbell"/>
                <a:sym typeface="Schoolbell"/>
              </a:rPr>
              <a:t>e also inform the school office if your child needs to leave school during the day for an appointment.</a:t>
            </a:r>
          </a:p>
          <a:p>
            <a:pPr algn="l">
              <a:lnSpc>
                <a:spcPts val="4520"/>
              </a:lnSpc>
              <a:spcBef>
                <a:spcPct val="0"/>
              </a:spcBef>
            </a:pPr>
            <a:endParaRPr lang="en-US" sz="3229">
              <a:solidFill>
                <a:srgbClr val="000000"/>
              </a:solidFill>
              <a:latin typeface="Schoolbell"/>
              <a:ea typeface="Schoolbell"/>
              <a:cs typeface="Schoolbell"/>
              <a:sym typeface="Schoolbell"/>
            </a:endParaRPr>
          </a:p>
          <a:p>
            <a:pPr algn="l">
              <a:lnSpc>
                <a:spcPts val="4520"/>
              </a:lnSpc>
              <a:spcBef>
                <a:spcPct val="0"/>
              </a:spcBef>
            </a:pPr>
            <a:r>
              <a:rPr lang="en-US" sz="3229">
                <a:solidFill>
                  <a:srgbClr val="000000"/>
                </a:solidFill>
                <a:latin typeface="Schoolbell"/>
                <a:ea typeface="Schoolbell"/>
                <a:cs typeface="Schoolbell"/>
                <a:sym typeface="Schoolbell"/>
              </a:rPr>
              <a:t>The school monitors attendance regularly and when a child's attendance falls below 90% will contact parents/carers. </a:t>
            </a:r>
          </a:p>
          <a:p>
            <a:pPr algn="l">
              <a:lnSpc>
                <a:spcPts val="4520"/>
              </a:lnSpc>
              <a:spcBef>
                <a:spcPct val="0"/>
              </a:spcBef>
            </a:pPr>
            <a:r>
              <a:rPr lang="en-US" sz="3229">
                <a:solidFill>
                  <a:srgbClr val="000000"/>
                </a:solidFill>
                <a:latin typeface="Schoolbell"/>
                <a:ea typeface="Schoolbell"/>
                <a:cs typeface="Schoolbell"/>
                <a:sym typeface="Schoolbell"/>
              </a:rPr>
              <a:t>Children who have consistently good attendance will receive rewards termly.</a:t>
            </a:r>
          </a:p>
          <a:p>
            <a:pPr algn="l">
              <a:lnSpc>
                <a:spcPts val="4520"/>
              </a:lnSpc>
              <a:spcBef>
                <a:spcPct val="0"/>
              </a:spcBef>
            </a:pPr>
            <a:endParaRPr lang="en-US" sz="3229">
              <a:solidFill>
                <a:srgbClr val="000000"/>
              </a:solidFill>
              <a:latin typeface="Schoolbell"/>
              <a:ea typeface="Schoolbell"/>
              <a:cs typeface="Schoolbell"/>
              <a:sym typeface="Schoolbell"/>
            </a:endParaRPr>
          </a:p>
          <a:p>
            <a:pPr algn="l">
              <a:lnSpc>
                <a:spcPts val="4520"/>
              </a:lnSpc>
              <a:spcBef>
                <a:spcPct val="0"/>
              </a:spcBef>
            </a:pPr>
            <a:r>
              <a:rPr lang="en-US" sz="3229">
                <a:solidFill>
                  <a:srgbClr val="000000"/>
                </a:solidFill>
                <a:latin typeface="Schoolbell"/>
                <a:ea typeface="Schoolbell"/>
                <a:cs typeface="Schoolbell"/>
                <a:sym typeface="Schoolbell"/>
              </a:rPr>
              <a:t>Further details of authorised and unauthorised absences, persistent absence and the school's monitoring process can be found on the school website.</a:t>
            </a:r>
          </a:p>
          <a:p>
            <a:pPr algn="l">
              <a:lnSpc>
                <a:spcPts val="4520"/>
              </a:lnSpc>
              <a:spcBef>
                <a:spcPct val="0"/>
              </a:spcBef>
            </a:pPr>
            <a:r>
              <a:rPr lang="en-US" sz="3229" u="sng">
                <a:solidFill>
                  <a:srgbClr val="000000"/>
                </a:solidFill>
                <a:latin typeface="Schoolbell"/>
                <a:ea typeface="Schoolbell"/>
                <a:cs typeface="Schoolbell"/>
                <a:sym typeface="Schoolbell"/>
                <a:hlinkClick r:id="rId3" tooltip="https://www.leverstockgreen.herts.sch.uk/attendanceabsence/"/>
              </a:rPr>
              <a:t>Attendance/Absence | Leverstock Green Church of England Primary School</a:t>
            </a:r>
          </a:p>
          <a:p>
            <a:pPr algn="l">
              <a:lnSpc>
                <a:spcPts val="3820"/>
              </a:lnSpc>
              <a:spcBef>
                <a:spcPct val="0"/>
              </a:spcBef>
            </a:pPr>
            <a:endParaRPr lang="en-US" sz="3229" u="sng">
              <a:solidFill>
                <a:srgbClr val="000000"/>
              </a:solidFill>
              <a:latin typeface="Schoolbell"/>
              <a:ea typeface="Schoolbell"/>
              <a:cs typeface="Schoolbell"/>
              <a:sym typeface="Schoolbell"/>
              <a:hlinkClick r:id="rId3" tooltip="https://www.leverstockgreen.herts.sch.uk/attendanceabsence/"/>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0" y="254829"/>
            <a:ext cx="9465136"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Attendance &amp; Punctuality</a:t>
            </a:r>
          </a:p>
        </p:txBody>
      </p:sp>
      <p:sp>
        <p:nvSpPr>
          <p:cNvPr id="4" name="TextBox 4"/>
          <p:cNvSpPr txBox="1"/>
          <p:nvPr/>
        </p:nvSpPr>
        <p:spPr>
          <a:xfrm>
            <a:off x="557833" y="1659998"/>
            <a:ext cx="17172334" cy="7364622"/>
          </a:xfrm>
          <a:prstGeom prst="rect">
            <a:avLst/>
          </a:prstGeom>
        </p:spPr>
        <p:txBody>
          <a:bodyPr lIns="0" tIns="0" rIns="0" bIns="0" rtlCol="0" anchor="t">
            <a:spAutoFit/>
          </a:bodyPr>
          <a:lstStyle/>
          <a:p>
            <a:pPr algn="l">
              <a:lnSpc>
                <a:spcPts val="5360"/>
              </a:lnSpc>
              <a:spcBef>
                <a:spcPct val="0"/>
              </a:spcBef>
            </a:pPr>
            <a:r>
              <a:rPr lang="en-US" sz="3829">
                <a:solidFill>
                  <a:srgbClr val="000000"/>
                </a:solidFill>
                <a:latin typeface="Schoolbell"/>
                <a:ea typeface="Schoolbell"/>
                <a:cs typeface="Schoolbell"/>
                <a:sym typeface="Schoolbell"/>
              </a:rPr>
              <a:t>All pupils are expected to be in class by 8:45 each morning. Anyone arriving after 8:50 must report to the schoo</a:t>
            </a:r>
            <a:r>
              <a:rPr lang="en-US" sz="3829" u="none">
                <a:solidFill>
                  <a:srgbClr val="000000"/>
                </a:solidFill>
                <a:latin typeface="Schoolbell"/>
                <a:ea typeface="Schoolbell"/>
                <a:cs typeface="Schoolbell"/>
                <a:sym typeface="Schoolbell"/>
              </a:rPr>
              <a:t>l</a:t>
            </a:r>
            <a:r>
              <a:rPr lang="en-US" sz="3829">
                <a:solidFill>
                  <a:srgbClr val="000000"/>
                </a:solidFill>
                <a:latin typeface="Schoolbell"/>
                <a:ea typeface="Schoolbell"/>
                <a:cs typeface="Schoolbell"/>
                <a:sym typeface="Schoolbell"/>
              </a:rPr>
              <a:t> </a:t>
            </a:r>
            <a:r>
              <a:rPr lang="en-US" sz="3829" u="none">
                <a:solidFill>
                  <a:srgbClr val="000000"/>
                </a:solidFill>
                <a:latin typeface="Schoolbell"/>
                <a:ea typeface="Schoolbell"/>
                <a:cs typeface="Schoolbell"/>
                <a:sym typeface="Schoolbell"/>
              </a:rPr>
              <a:t>o</a:t>
            </a:r>
            <a:r>
              <a:rPr lang="en-US" sz="3829">
                <a:solidFill>
                  <a:srgbClr val="000000"/>
                </a:solidFill>
                <a:latin typeface="Schoolbell"/>
                <a:ea typeface="Schoolbell"/>
                <a:cs typeface="Schoolbell"/>
                <a:sym typeface="Schoolbell"/>
              </a:rPr>
              <a:t>ffi</a:t>
            </a:r>
            <a:r>
              <a:rPr lang="en-US" sz="3829" u="none">
                <a:solidFill>
                  <a:srgbClr val="000000"/>
                </a:solidFill>
                <a:latin typeface="Schoolbell"/>
                <a:ea typeface="Schoolbell"/>
                <a:cs typeface="Schoolbell"/>
                <a:sym typeface="Schoolbell"/>
              </a:rPr>
              <a:t>ce.</a:t>
            </a:r>
            <a:r>
              <a:rPr lang="en-US" sz="3829">
                <a:solidFill>
                  <a:srgbClr val="000000"/>
                </a:solidFill>
                <a:latin typeface="Schoolbell"/>
                <a:ea typeface="Schoolbell"/>
                <a:cs typeface="Schoolbell"/>
                <a:sym typeface="Schoolbell"/>
              </a:rPr>
              <a:t> </a:t>
            </a:r>
          </a:p>
          <a:p>
            <a:pPr algn="l">
              <a:lnSpc>
                <a:spcPts val="5360"/>
              </a:lnSpc>
              <a:spcBef>
                <a:spcPct val="0"/>
              </a:spcBef>
            </a:pPr>
            <a:r>
              <a:rPr lang="en-US" sz="3829">
                <a:solidFill>
                  <a:srgbClr val="000000"/>
                </a:solidFill>
                <a:latin typeface="Schoolbell"/>
                <a:ea typeface="Schoolbell"/>
                <a:cs typeface="Schoolbell"/>
                <a:sym typeface="Schoolbell"/>
              </a:rPr>
              <a:t>All absences must be explained verbally or by letter/email from the child's parent/carer. Absence from school is normally only authorised for the following reasons:</a:t>
            </a:r>
          </a:p>
          <a:p>
            <a:pPr marL="826734" lvl="1" indent="-413367" algn="l">
              <a:lnSpc>
                <a:spcPts val="5360"/>
              </a:lnSpc>
              <a:spcBef>
                <a:spcPct val="0"/>
              </a:spcBef>
              <a:buFont typeface="Arial"/>
              <a:buChar char="•"/>
            </a:pPr>
            <a:r>
              <a:rPr lang="en-US" sz="3829">
                <a:solidFill>
                  <a:srgbClr val="000000"/>
                </a:solidFill>
                <a:latin typeface="Schoolbell"/>
                <a:ea typeface="Schoolbell"/>
                <a:cs typeface="Schoolbell"/>
                <a:sym typeface="Schoolbell"/>
              </a:rPr>
              <a:t>sickness;</a:t>
            </a:r>
          </a:p>
          <a:p>
            <a:pPr marL="826734" lvl="1" indent="-413367" algn="l">
              <a:lnSpc>
                <a:spcPts val="5360"/>
              </a:lnSpc>
              <a:spcBef>
                <a:spcPct val="0"/>
              </a:spcBef>
              <a:buFont typeface="Arial"/>
              <a:buChar char="•"/>
            </a:pPr>
            <a:r>
              <a:rPr lang="en-US" sz="3829">
                <a:solidFill>
                  <a:srgbClr val="000000"/>
                </a:solidFill>
                <a:latin typeface="Schoolbell"/>
                <a:ea typeface="Schoolbell"/>
                <a:cs typeface="Schoolbell"/>
                <a:sym typeface="Schoolbell"/>
              </a:rPr>
              <a:t>unavoidable dental or medical appointments;</a:t>
            </a:r>
          </a:p>
          <a:p>
            <a:pPr marL="826734" lvl="1" indent="-413367" algn="l">
              <a:lnSpc>
                <a:spcPts val="5360"/>
              </a:lnSpc>
              <a:spcBef>
                <a:spcPct val="0"/>
              </a:spcBef>
              <a:buFont typeface="Arial"/>
              <a:buChar char="•"/>
            </a:pPr>
            <a:r>
              <a:rPr lang="en-US" sz="3829">
                <a:solidFill>
                  <a:srgbClr val="000000"/>
                </a:solidFill>
                <a:latin typeface="Schoolbell"/>
                <a:ea typeface="Schoolbell"/>
                <a:cs typeface="Schoolbell"/>
                <a:sym typeface="Schoolbell"/>
              </a:rPr>
              <a:t>days of religious observance;</a:t>
            </a:r>
          </a:p>
          <a:p>
            <a:pPr marL="826734" lvl="1" indent="-413367" algn="l">
              <a:lnSpc>
                <a:spcPts val="5360"/>
              </a:lnSpc>
              <a:spcBef>
                <a:spcPct val="0"/>
              </a:spcBef>
              <a:buFont typeface="Arial"/>
              <a:buChar char="•"/>
            </a:pPr>
            <a:r>
              <a:rPr lang="en-US" sz="3829">
                <a:solidFill>
                  <a:srgbClr val="000000"/>
                </a:solidFill>
                <a:latin typeface="Schoolbell"/>
                <a:ea typeface="Schoolbell"/>
                <a:cs typeface="Schoolbell"/>
                <a:sym typeface="Schoolbell"/>
              </a:rPr>
              <a:t>exceptional family circumstances e.g. bereavement;</a:t>
            </a:r>
          </a:p>
          <a:p>
            <a:pPr marL="826734" lvl="1" indent="-413367" algn="l">
              <a:lnSpc>
                <a:spcPts val="5360"/>
              </a:lnSpc>
              <a:spcBef>
                <a:spcPct val="0"/>
              </a:spcBef>
              <a:buFont typeface="Arial"/>
              <a:buChar char="•"/>
            </a:pPr>
            <a:r>
              <a:rPr lang="en-US" sz="3829">
                <a:solidFill>
                  <a:srgbClr val="000000"/>
                </a:solidFill>
                <a:latin typeface="Schoolbell"/>
                <a:ea typeface="Schoolbell"/>
                <a:cs typeface="Schoolbell"/>
                <a:sym typeface="Schoolbell"/>
              </a:rPr>
              <a:t>sitting examinations for secondary transfers or other external examinations.</a:t>
            </a:r>
          </a:p>
          <a:p>
            <a:pPr algn="l">
              <a:lnSpc>
                <a:spcPts val="4940"/>
              </a:lnSpc>
              <a:spcBef>
                <a:spcPct val="0"/>
              </a:spcBef>
            </a:pPr>
            <a:endParaRPr lang="en-US" sz="3829">
              <a:solidFill>
                <a:srgbClr val="000000"/>
              </a:solidFill>
              <a:latin typeface="Schoolbell"/>
              <a:ea typeface="Schoolbell"/>
              <a:cs typeface="Schoolbell"/>
              <a:sym typeface="Schoolbe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557833" y="254829"/>
            <a:ext cx="3886807"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Absences</a:t>
            </a:r>
          </a:p>
        </p:txBody>
      </p:sp>
      <p:sp>
        <p:nvSpPr>
          <p:cNvPr id="4" name="TextBox 4"/>
          <p:cNvSpPr txBox="1"/>
          <p:nvPr/>
        </p:nvSpPr>
        <p:spPr>
          <a:xfrm>
            <a:off x="459392" y="1580607"/>
            <a:ext cx="17172334" cy="7884051"/>
          </a:xfrm>
          <a:prstGeom prst="rect">
            <a:avLst/>
          </a:prstGeom>
        </p:spPr>
        <p:txBody>
          <a:bodyPr lIns="0" tIns="0" rIns="0" bIns="0" rtlCol="0" anchor="t">
            <a:spAutoFit/>
          </a:bodyPr>
          <a:lstStyle/>
          <a:p>
            <a:pPr algn="l">
              <a:lnSpc>
                <a:spcPts val="4240"/>
              </a:lnSpc>
              <a:spcBef>
                <a:spcPct val="0"/>
              </a:spcBef>
            </a:pPr>
            <a:r>
              <a:rPr lang="en-US" sz="3029">
                <a:solidFill>
                  <a:srgbClr val="000000"/>
                </a:solidFill>
                <a:latin typeface="Schoolbell"/>
                <a:ea typeface="Schoolbell"/>
                <a:cs typeface="Schoolbell"/>
                <a:sym typeface="Schoolbell"/>
              </a:rPr>
              <a:t>•There is no legal entitlement for parents to take children on holiday during term time (and ther</a:t>
            </a:r>
            <a:r>
              <a:rPr lang="en-US" sz="3029" u="none">
                <a:solidFill>
                  <a:srgbClr val="000000"/>
                </a:solidFill>
                <a:latin typeface="Schoolbell"/>
                <a:ea typeface="Schoolbell"/>
                <a:cs typeface="Schoolbell"/>
                <a:sym typeface="Schoolbell"/>
              </a:rPr>
              <a:t>e</a:t>
            </a:r>
            <a:r>
              <a:rPr lang="en-US" sz="3029">
                <a:solidFill>
                  <a:srgbClr val="000000"/>
                </a:solidFill>
                <a:latin typeface="Schoolbell"/>
                <a:ea typeface="Schoolbell"/>
                <a:cs typeface="Schoolbell"/>
                <a:sym typeface="Schoolbell"/>
              </a:rPr>
              <a:t> never was!) </a:t>
            </a:r>
          </a:p>
          <a:p>
            <a:pPr algn="l">
              <a:lnSpc>
                <a:spcPts val="4240"/>
              </a:lnSpc>
              <a:spcBef>
                <a:spcPct val="0"/>
              </a:spcBef>
            </a:pPr>
            <a:r>
              <a:rPr lang="en-US" sz="3029">
                <a:solidFill>
                  <a:srgbClr val="000000"/>
                </a:solidFill>
                <a:latin typeface="Schoolbell"/>
                <a:ea typeface="Schoolbell"/>
                <a:cs typeface="Schoolbell"/>
                <a:sym typeface="Schoolbell"/>
              </a:rPr>
              <a:t>•A Fixed Penalty Notice can be issued for 10 sessions unauthorised absence in any 10 school week rolling period (equivalent to 5 days unauthorised absence)</a:t>
            </a:r>
          </a:p>
          <a:p>
            <a:pPr algn="l">
              <a:lnSpc>
                <a:spcPts val="4240"/>
              </a:lnSpc>
              <a:spcBef>
                <a:spcPct val="0"/>
              </a:spcBef>
            </a:pPr>
            <a:r>
              <a:rPr lang="en-US" sz="3029">
                <a:solidFill>
                  <a:srgbClr val="000000"/>
                </a:solidFill>
                <a:latin typeface="Schoolbell"/>
                <a:ea typeface="Schoolbell"/>
                <a:cs typeface="Schoolbell"/>
                <a:sym typeface="Schoolbell"/>
              </a:rPr>
              <a:t>•First FPN is £80 (if paid within 28 days) or £160</a:t>
            </a:r>
          </a:p>
          <a:p>
            <a:pPr algn="l">
              <a:lnSpc>
                <a:spcPts val="4240"/>
              </a:lnSpc>
              <a:spcBef>
                <a:spcPct val="0"/>
              </a:spcBef>
            </a:pPr>
            <a:r>
              <a:rPr lang="en-US" sz="3029">
                <a:solidFill>
                  <a:srgbClr val="000000"/>
                </a:solidFill>
                <a:latin typeface="Schoolbell"/>
                <a:ea typeface="Schoolbell"/>
                <a:cs typeface="Schoolbell"/>
                <a:sym typeface="Schoolbell"/>
              </a:rPr>
              <a:t>•Second FPN is £160 (within 3 years)</a:t>
            </a:r>
          </a:p>
          <a:p>
            <a:pPr algn="l">
              <a:lnSpc>
                <a:spcPts val="4240"/>
              </a:lnSpc>
              <a:spcBef>
                <a:spcPct val="0"/>
              </a:spcBef>
            </a:pPr>
            <a:r>
              <a:rPr lang="en-US" sz="3029">
                <a:solidFill>
                  <a:srgbClr val="000000"/>
                </a:solidFill>
                <a:latin typeface="Schoolbell"/>
                <a:ea typeface="Schoolbell"/>
                <a:cs typeface="Schoolbell"/>
                <a:sym typeface="Schoolbell"/>
              </a:rPr>
              <a:t>•No option for a third FPN</a:t>
            </a:r>
          </a:p>
          <a:p>
            <a:pPr algn="l">
              <a:lnSpc>
                <a:spcPts val="4240"/>
              </a:lnSpc>
              <a:spcBef>
                <a:spcPct val="0"/>
              </a:spcBef>
            </a:pPr>
            <a:r>
              <a:rPr lang="en-US" sz="3029">
                <a:solidFill>
                  <a:srgbClr val="000000"/>
                </a:solidFill>
                <a:latin typeface="Schoolbell"/>
                <a:ea typeface="Schoolbell"/>
                <a:cs typeface="Schoolbell"/>
                <a:sym typeface="Schoolbell"/>
              </a:rPr>
              <a:t>•Prosecution can result in fines of up to £2,500 or 3 months imprisonment</a:t>
            </a:r>
          </a:p>
          <a:p>
            <a:pPr algn="l">
              <a:lnSpc>
                <a:spcPts val="4240"/>
              </a:lnSpc>
              <a:spcBef>
                <a:spcPct val="0"/>
              </a:spcBef>
            </a:pPr>
            <a:endParaRPr lang="en-US" sz="3029">
              <a:solidFill>
                <a:srgbClr val="000000"/>
              </a:solidFill>
              <a:latin typeface="Schoolbell"/>
              <a:ea typeface="Schoolbell"/>
              <a:cs typeface="Schoolbell"/>
              <a:sym typeface="Schoolbell"/>
            </a:endParaRPr>
          </a:p>
          <a:p>
            <a:pPr algn="l">
              <a:lnSpc>
                <a:spcPts val="4240"/>
              </a:lnSpc>
              <a:spcBef>
                <a:spcPct val="0"/>
              </a:spcBef>
            </a:pPr>
            <a:r>
              <a:rPr lang="en-US" sz="3029">
                <a:solidFill>
                  <a:srgbClr val="000000"/>
                </a:solidFill>
                <a:latin typeface="Schoolbell"/>
                <a:ea typeface="Schoolbell"/>
                <a:cs typeface="Schoolbell"/>
                <a:sym typeface="Schoolbell"/>
              </a:rPr>
              <a:t>Research shows:</a:t>
            </a:r>
          </a:p>
          <a:p>
            <a:pPr algn="l">
              <a:lnSpc>
                <a:spcPts val="4240"/>
              </a:lnSpc>
              <a:spcBef>
                <a:spcPct val="0"/>
              </a:spcBef>
            </a:pPr>
            <a:r>
              <a:rPr lang="en-US" sz="3029">
                <a:solidFill>
                  <a:srgbClr val="000000"/>
                </a:solidFill>
                <a:latin typeface="Schoolbell"/>
                <a:ea typeface="Schoolbell"/>
                <a:cs typeface="Schoolbell"/>
                <a:sym typeface="Schoolbell"/>
              </a:rPr>
              <a:t>•KS2 pupils not meeting the expected standard have an average 4.7% absence (compared to 3.5%)</a:t>
            </a:r>
          </a:p>
          <a:p>
            <a:pPr algn="l">
              <a:lnSpc>
                <a:spcPts val="4240"/>
              </a:lnSpc>
              <a:spcBef>
                <a:spcPct val="0"/>
              </a:spcBef>
            </a:pPr>
            <a:r>
              <a:rPr lang="en-US" sz="3029">
                <a:solidFill>
                  <a:srgbClr val="000000"/>
                </a:solidFill>
                <a:latin typeface="Schoolbell"/>
                <a:ea typeface="Schoolbell"/>
                <a:cs typeface="Schoolbell"/>
                <a:sym typeface="Schoolbell"/>
              </a:rPr>
              <a:t>•KS4 (GCSE) students achieving grades 5-9 have an average 3.7% absence compared to 8.8% for those who achieve less well</a:t>
            </a:r>
          </a:p>
          <a:p>
            <a:pPr algn="l">
              <a:lnSpc>
                <a:spcPts val="4240"/>
              </a:lnSpc>
              <a:spcBef>
                <a:spcPct val="0"/>
              </a:spcBef>
            </a:pPr>
            <a:endParaRPr lang="en-US" sz="3029">
              <a:solidFill>
                <a:srgbClr val="000000"/>
              </a:solidFill>
              <a:latin typeface="Schoolbell"/>
              <a:ea typeface="Schoolbell"/>
              <a:cs typeface="Schoolbell"/>
              <a:sym typeface="Schoolbell"/>
            </a:endParaRPr>
          </a:p>
          <a:p>
            <a:pPr algn="l">
              <a:lnSpc>
                <a:spcPts val="4240"/>
              </a:lnSpc>
              <a:spcBef>
                <a:spcPct val="0"/>
              </a:spcBef>
            </a:pPr>
            <a:r>
              <a:rPr lang="en-US" sz="3029">
                <a:solidFill>
                  <a:srgbClr val="000000"/>
                </a:solidFill>
                <a:latin typeface="Schoolbell"/>
                <a:ea typeface="Schoolbell"/>
                <a:cs typeface="Schoolbell"/>
                <a:sym typeface="Schoolbell"/>
              </a:rPr>
              <a:t>So, every day counts!</a:t>
            </a:r>
          </a:p>
          <a:p>
            <a:pPr algn="l">
              <a:lnSpc>
                <a:spcPts val="3400"/>
              </a:lnSpc>
              <a:spcBef>
                <a:spcPct val="0"/>
              </a:spcBef>
            </a:pPr>
            <a:endParaRPr lang="en-US" sz="3029">
              <a:solidFill>
                <a:srgbClr val="000000"/>
              </a:solidFill>
              <a:latin typeface="Schoolbell"/>
              <a:ea typeface="Schoolbell"/>
              <a:cs typeface="Schoolbell"/>
              <a:sym typeface="Schoolbe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557833" y="254829"/>
            <a:ext cx="3886807"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E-safety</a:t>
            </a:r>
          </a:p>
        </p:txBody>
      </p:sp>
      <p:sp>
        <p:nvSpPr>
          <p:cNvPr id="4" name="TextBox 4"/>
          <p:cNvSpPr txBox="1"/>
          <p:nvPr/>
        </p:nvSpPr>
        <p:spPr>
          <a:xfrm>
            <a:off x="459392" y="1571082"/>
            <a:ext cx="17172334" cy="8143132"/>
          </a:xfrm>
          <a:prstGeom prst="rect">
            <a:avLst/>
          </a:prstGeom>
        </p:spPr>
        <p:txBody>
          <a:bodyPr lIns="0" tIns="0" rIns="0" bIns="0" rtlCol="0" anchor="t">
            <a:spAutoFit/>
          </a:bodyPr>
          <a:lstStyle/>
          <a:p>
            <a:pPr algn="l">
              <a:lnSpc>
                <a:spcPts val="4660"/>
              </a:lnSpc>
              <a:spcBef>
                <a:spcPct val="0"/>
              </a:spcBef>
            </a:pPr>
            <a:r>
              <a:rPr lang="en-US" sz="3329">
                <a:solidFill>
                  <a:srgbClr val="000000"/>
                </a:solidFill>
                <a:latin typeface="Schoolbell"/>
                <a:ea typeface="Schoolbell"/>
                <a:cs typeface="Schoolbell"/>
                <a:sym typeface="Schoolbell"/>
              </a:rPr>
              <a:t>Some of the things to be aware of:</a:t>
            </a:r>
          </a:p>
          <a:p>
            <a:pPr algn="l">
              <a:lnSpc>
                <a:spcPts val="4660"/>
              </a:lnSpc>
              <a:spcBef>
                <a:spcPct val="0"/>
              </a:spcBef>
            </a:pPr>
            <a:endParaRPr lang="en-US" sz="3329">
              <a:solidFill>
                <a:srgbClr val="000000"/>
              </a:solidFill>
              <a:latin typeface="Schoolbell"/>
              <a:ea typeface="Schoolbell"/>
              <a:cs typeface="Schoolbell"/>
              <a:sym typeface="Schoolbell"/>
            </a:endParaRPr>
          </a:p>
          <a:p>
            <a:pPr algn="l">
              <a:lnSpc>
                <a:spcPts val="4660"/>
              </a:lnSpc>
              <a:spcBef>
                <a:spcPct val="0"/>
              </a:spcBef>
            </a:pPr>
            <a:r>
              <a:rPr lang="en-US" sz="3329">
                <a:solidFill>
                  <a:srgbClr val="000000"/>
                </a:solidFill>
                <a:latin typeface="Schoolbell"/>
                <a:ea typeface="Schoolbell"/>
                <a:cs typeface="Schoolbell"/>
                <a:sym typeface="Schoolbell"/>
              </a:rPr>
              <a:t>-Posting unkind messages (Facebook, Instagram, Snapchat, WhatsApp, Tik Tok, text, etc., etc.)</a:t>
            </a:r>
          </a:p>
          <a:p>
            <a:pPr algn="l">
              <a:lnSpc>
                <a:spcPts val="4660"/>
              </a:lnSpc>
              <a:spcBef>
                <a:spcPct val="0"/>
              </a:spcBef>
            </a:pPr>
            <a:r>
              <a:rPr lang="en-US" sz="3329">
                <a:solidFill>
                  <a:srgbClr val="000000"/>
                </a:solidFill>
                <a:latin typeface="Schoolbell"/>
                <a:ea typeface="Schoolbell"/>
                <a:cs typeface="Schoolbell"/>
                <a:sym typeface="Schoolbell"/>
              </a:rPr>
              <a:t>-Uploading images (inappropriate images and using images without permission)</a:t>
            </a:r>
          </a:p>
          <a:p>
            <a:pPr algn="l">
              <a:lnSpc>
                <a:spcPts val="4660"/>
              </a:lnSpc>
              <a:spcBef>
                <a:spcPct val="0"/>
              </a:spcBef>
            </a:pPr>
            <a:r>
              <a:rPr lang="en-US" sz="3329">
                <a:solidFill>
                  <a:srgbClr val="000000"/>
                </a:solidFill>
                <a:latin typeface="Schoolbell"/>
                <a:ea typeface="Schoolbell"/>
                <a:cs typeface="Schoolbell"/>
                <a:sym typeface="Schoolbell"/>
              </a:rPr>
              <a:t>-Uploading films onto YouTube</a:t>
            </a:r>
          </a:p>
          <a:p>
            <a:pPr algn="l">
              <a:lnSpc>
                <a:spcPts val="4660"/>
              </a:lnSpc>
              <a:spcBef>
                <a:spcPct val="0"/>
              </a:spcBef>
            </a:pPr>
            <a:r>
              <a:rPr lang="en-US" sz="3329">
                <a:solidFill>
                  <a:srgbClr val="000000"/>
                </a:solidFill>
                <a:latin typeface="Schoolbell"/>
                <a:ea typeface="Schoolbell"/>
                <a:cs typeface="Schoolbell"/>
                <a:sym typeface="Schoolbell"/>
              </a:rPr>
              <a:t>-Accessing adult sites via Instagram, WhatsApp and on mobile phones</a:t>
            </a:r>
          </a:p>
          <a:p>
            <a:pPr algn="l">
              <a:lnSpc>
                <a:spcPts val="4660"/>
              </a:lnSpc>
              <a:spcBef>
                <a:spcPct val="0"/>
              </a:spcBef>
            </a:pPr>
            <a:r>
              <a:rPr lang="en-US" sz="3329">
                <a:solidFill>
                  <a:srgbClr val="000000"/>
                </a:solidFill>
                <a:latin typeface="Schoolbell"/>
                <a:ea typeface="Schoolbell"/>
                <a:cs typeface="Schoolbell"/>
                <a:sym typeface="Schoolbell"/>
              </a:rPr>
              <a:t>-Playing age-inappropriate games online</a:t>
            </a:r>
          </a:p>
          <a:p>
            <a:pPr algn="l">
              <a:lnSpc>
                <a:spcPts val="4660"/>
              </a:lnSpc>
              <a:spcBef>
                <a:spcPct val="0"/>
              </a:spcBef>
            </a:pPr>
            <a:r>
              <a:rPr lang="en-US" sz="3329">
                <a:solidFill>
                  <a:srgbClr val="000000"/>
                </a:solidFill>
                <a:latin typeface="Schoolbell"/>
                <a:ea typeface="Schoolbell"/>
                <a:cs typeface="Schoolbell"/>
                <a:sym typeface="Schoolbell"/>
              </a:rPr>
              <a:t>-Please be vigilant </a:t>
            </a:r>
          </a:p>
          <a:p>
            <a:pPr algn="l">
              <a:lnSpc>
                <a:spcPts val="4660"/>
              </a:lnSpc>
              <a:spcBef>
                <a:spcPct val="0"/>
              </a:spcBef>
            </a:pPr>
            <a:r>
              <a:rPr lang="en-US" sz="3329">
                <a:solidFill>
                  <a:srgbClr val="000000"/>
                </a:solidFill>
                <a:latin typeface="Schoolbell"/>
                <a:ea typeface="Schoolbell"/>
                <a:cs typeface="Schoolbell"/>
                <a:sym typeface="Schoolbell"/>
              </a:rPr>
              <a:t>-Please talk to your child about these issues and set a good example yourself</a:t>
            </a:r>
          </a:p>
          <a:p>
            <a:pPr algn="l">
              <a:lnSpc>
                <a:spcPts val="4660"/>
              </a:lnSpc>
              <a:spcBef>
                <a:spcPct val="0"/>
              </a:spcBef>
            </a:pPr>
            <a:r>
              <a:rPr lang="en-US" sz="3329">
                <a:solidFill>
                  <a:srgbClr val="000000"/>
                </a:solidFill>
                <a:latin typeface="Schoolbell"/>
                <a:ea typeface="Schoolbell"/>
                <a:cs typeface="Schoolbell"/>
                <a:sym typeface="Schoolbell"/>
              </a:rPr>
              <a:t>-Experience has shown that while we do everything we can in school to teach the children about staying safe online, the message needs to be reinforced at home.</a:t>
            </a:r>
          </a:p>
          <a:p>
            <a:pPr algn="l">
              <a:lnSpc>
                <a:spcPts val="4660"/>
              </a:lnSpc>
              <a:spcBef>
                <a:spcPct val="0"/>
              </a:spcBef>
            </a:pPr>
            <a:r>
              <a:rPr lang="en-US" sz="3329">
                <a:solidFill>
                  <a:srgbClr val="000000"/>
                </a:solidFill>
                <a:latin typeface="Schoolbell"/>
                <a:ea typeface="Schoolbell"/>
                <a:cs typeface="Schoolbell"/>
                <a:sym typeface="Schoolbell"/>
              </a:rPr>
              <a:t>-Please see E-safety links on school website (includes information for parents and children)</a:t>
            </a:r>
          </a:p>
          <a:p>
            <a:pPr algn="l">
              <a:lnSpc>
                <a:spcPts val="4660"/>
              </a:lnSpc>
              <a:spcBef>
                <a:spcPct val="0"/>
              </a:spcBef>
            </a:pPr>
            <a:endParaRPr lang="en-US" sz="3329">
              <a:solidFill>
                <a:srgbClr val="000000"/>
              </a:solidFill>
              <a:latin typeface="Schoolbell"/>
              <a:ea typeface="Schoolbell"/>
              <a:cs typeface="Schoolbell"/>
              <a:sym typeface="Schoolbell"/>
            </a:endParaRPr>
          </a:p>
          <a:p>
            <a:pPr algn="l">
              <a:lnSpc>
                <a:spcPts val="3820"/>
              </a:lnSpc>
              <a:spcBef>
                <a:spcPct val="0"/>
              </a:spcBef>
            </a:pPr>
            <a:endParaRPr lang="en-US" sz="3329">
              <a:solidFill>
                <a:srgbClr val="000000"/>
              </a:solidFill>
              <a:latin typeface="Schoolbell"/>
              <a:ea typeface="Schoolbell"/>
              <a:cs typeface="Schoolbell"/>
              <a:sym typeface="Schoolbe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9F9E0"/>
        </a:solidFill>
        <a:effectLst/>
      </p:bgPr>
    </p:bg>
    <p:spTree>
      <p:nvGrpSpPr>
        <p:cNvPr id="1" name=""/>
        <p:cNvGrpSpPr/>
        <p:nvPr/>
      </p:nvGrpSpPr>
      <p:grpSpPr>
        <a:xfrm>
          <a:off x="0" y="0"/>
          <a:ext cx="0" cy="0"/>
          <a:chOff x="0" y="0"/>
          <a:chExt cx="0" cy="0"/>
        </a:xfrm>
      </p:grpSpPr>
      <p:sp>
        <p:nvSpPr>
          <p:cNvPr id="2" name="Freeform 2"/>
          <p:cNvSpPr/>
          <p:nvPr/>
        </p:nvSpPr>
        <p:spPr>
          <a:xfrm>
            <a:off x="-4557313" y="9258300"/>
            <a:ext cx="23920452" cy="4544886"/>
          </a:xfrm>
          <a:custGeom>
            <a:avLst/>
            <a:gdLst/>
            <a:ahLst/>
            <a:cxnLst/>
            <a:rect l="l" t="t" r="r" b="b"/>
            <a:pathLst>
              <a:path w="23920452" h="4544886">
                <a:moveTo>
                  <a:pt x="0" y="0"/>
                </a:moveTo>
                <a:lnTo>
                  <a:pt x="23920452" y="0"/>
                </a:lnTo>
                <a:lnTo>
                  <a:pt x="23920452" y="4544886"/>
                </a:lnTo>
                <a:lnTo>
                  <a:pt x="0" y="4544886"/>
                </a:lnTo>
                <a:lnTo>
                  <a:pt x="0" y="0"/>
                </a:lnTo>
                <a:close/>
              </a:path>
            </a:pathLst>
          </a:custGeom>
          <a:blipFill>
            <a:blip r:embed="rId2"/>
            <a:stretch>
              <a:fillRect/>
            </a:stretch>
          </a:blipFill>
        </p:spPr>
      </p:sp>
      <p:sp>
        <p:nvSpPr>
          <p:cNvPr id="3" name="TextBox 3"/>
          <p:cNvSpPr txBox="1"/>
          <p:nvPr/>
        </p:nvSpPr>
        <p:spPr>
          <a:xfrm>
            <a:off x="557833" y="254829"/>
            <a:ext cx="6085325" cy="1013988"/>
          </a:xfrm>
          <a:prstGeom prst="rect">
            <a:avLst/>
          </a:prstGeom>
        </p:spPr>
        <p:txBody>
          <a:bodyPr lIns="0" tIns="0" rIns="0" bIns="0" rtlCol="0" anchor="t">
            <a:spAutoFit/>
          </a:bodyPr>
          <a:lstStyle/>
          <a:p>
            <a:pPr algn="ctr">
              <a:lnSpc>
                <a:spcPts val="8160"/>
              </a:lnSpc>
              <a:spcBef>
                <a:spcPct val="0"/>
              </a:spcBef>
            </a:pPr>
            <a:r>
              <a:rPr lang="en-US" sz="5829">
                <a:solidFill>
                  <a:srgbClr val="000000"/>
                </a:solidFill>
                <a:latin typeface="Schoolbell"/>
                <a:ea typeface="Schoolbell"/>
                <a:cs typeface="Schoolbell"/>
                <a:sym typeface="Schoolbell"/>
              </a:rPr>
              <a:t>Medical needs</a:t>
            </a:r>
          </a:p>
        </p:txBody>
      </p:sp>
      <p:sp>
        <p:nvSpPr>
          <p:cNvPr id="4" name="TextBox 4"/>
          <p:cNvSpPr txBox="1"/>
          <p:nvPr/>
        </p:nvSpPr>
        <p:spPr>
          <a:xfrm>
            <a:off x="738308" y="1626650"/>
            <a:ext cx="17172334" cy="7807217"/>
          </a:xfrm>
          <a:prstGeom prst="rect">
            <a:avLst/>
          </a:prstGeom>
        </p:spPr>
        <p:txBody>
          <a:bodyPr lIns="0" tIns="0" rIns="0" bIns="0" rtlCol="0" anchor="t">
            <a:spAutoFit/>
          </a:bodyPr>
          <a:lstStyle/>
          <a:p>
            <a:pPr algn="l">
              <a:lnSpc>
                <a:spcPts val="4800"/>
              </a:lnSpc>
              <a:spcBef>
                <a:spcPct val="0"/>
              </a:spcBef>
            </a:pPr>
            <a:r>
              <a:rPr lang="en-US" sz="3429">
                <a:solidFill>
                  <a:srgbClr val="000000"/>
                </a:solidFill>
                <a:latin typeface="Schoolbell"/>
                <a:ea typeface="Schoolbell"/>
                <a:cs typeface="Schoolbell"/>
                <a:sym typeface="Schoolbell"/>
              </a:rPr>
              <a:t>If your child has medical needs or their needs have changed, please ensure the school office are informed. </a:t>
            </a:r>
          </a:p>
          <a:p>
            <a:pPr algn="l">
              <a:lnSpc>
                <a:spcPts val="4800"/>
              </a:lnSpc>
              <a:spcBef>
                <a:spcPct val="0"/>
              </a:spcBef>
            </a:pPr>
            <a:r>
              <a:rPr lang="en-US" sz="3429">
                <a:solidFill>
                  <a:srgbClr val="000000"/>
                </a:solidFill>
                <a:latin typeface="Schoolbell"/>
                <a:ea typeface="Schoolbell"/>
                <a:cs typeface="Schoolbell"/>
                <a:sym typeface="Schoolbell"/>
              </a:rPr>
              <a:t>If your child has complex medical needs, we will ensure your child has a Health Care Plan. These ar</a:t>
            </a:r>
            <a:r>
              <a:rPr lang="en-US" sz="3429" u="none">
                <a:solidFill>
                  <a:srgbClr val="000000"/>
                </a:solidFill>
                <a:latin typeface="Schoolbell"/>
                <a:ea typeface="Schoolbell"/>
                <a:cs typeface="Schoolbell"/>
                <a:sym typeface="Schoolbell"/>
              </a:rPr>
              <a:t>e</a:t>
            </a:r>
            <a:r>
              <a:rPr lang="en-US" sz="3429">
                <a:solidFill>
                  <a:srgbClr val="000000"/>
                </a:solidFill>
                <a:latin typeface="Schoolbell"/>
                <a:ea typeface="Schoolbell"/>
                <a:cs typeface="Schoolbell"/>
                <a:sym typeface="Schoolbell"/>
              </a:rPr>
              <a:t> reviewed annually.</a:t>
            </a:r>
          </a:p>
          <a:p>
            <a:pPr algn="l">
              <a:lnSpc>
                <a:spcPts val="4800"/>
              </a:lnSpc>
              <a:spcBef>
                <a:spcPct val="0"/>
              </a:spcBef>
            </a:pPr>
            <a:r>
              <a:rPr lang="en-US" sz="3429">
                <a:solidFill>
                  <a:srgbClr val="000000"/>
                </a:solidFill>
                <a:latin typeface="Schoolbell"/>
                <a:ea typeface="Schoolbell"/>
                <a:cs typeface="Schoolbell"/>
                <a:sym typeface="Schoolbell"/>
              </a:rPr>
              <a:t>Please note that it is parents/carers responsibility to ensure all medication (including auto-injectors and inhalers) are in school and in date. </a:t>
            </a:r>
          </a:p>
          <a:p>
            <a:pPr algn="l">
              <a:lnSpc>
                <a:spcPts val="4800"/>
              </a:lnSpc>
              <a:spcBef>
                <a:spcPct val="0"/>
              </a:spcBef>
            </a:pPr>
            <a:r>
              <a:rPr lang="en-US" sz="3429">
                <a:solidFill>
                  <a:srgbClr val="000000"/>
                </a:solidFill>
                <a:latin typeface="Schoolbell"/>
                <a:ea typeface="Schoolbell"/>
                <a:cs typeface="Schoolbell"/>
                <a:sym typeface="Schoolbell"/>
              </a:rPr>
              <a:t>We require the label with the dosage requirements from the pharmacist on all prescribed medication. </a:t>
            </a:r>
          </a:p>
          <a:p>
            <a:pPr algn="l">
              <a:lnSpc>
                <a:spcPts val="4800"/>
              </a:lnSpc>
              <a:spcBef>
                <a:spcPct val="0"/>
              </a:spcBef>
            </a:pPr>
            <a:r>
              <a:rPr lang="en-US" sz="3429">
                <a:solidFill>
                  <a:srgbClr val="000000"/>
                </a:solidFill>
                <a:latin typeface="Schoolbell"/>
                <a:ea typeface="Schoolbell"/>
                <a:cs typeface="Schoolbell"/>
                <a:sym typeface="Schoolbell"/>
              </a:rPr>
              <a:t>We are not able to administer medication which has not been prescribed by a doctor. We do not permit over the counter medication in school.</a:t>
            </a:r>
          </a:p>
          <a:p>
            <a:pPr algn="l">
              <a:lnSpc>
                <a:spcPts val="4800"/>
              </a:lnSpc>
              <a:spcBef>
                <a:spcPct val="0"/>
              </a:spcBef>
            </a:pPr>
            <a:r>
              <a:rPr lang="en-US" sz="3429">
                <a:solidFill>
                  <a:srgbClr val="000000"/>
                </a:solidFill>
                <a:latin typeface="Schoolbell"/>
                <a:ea typeface="Schoolbell"/>
                <a:cs typeface="Schoolbell"/>
                <a:sym typeface="Schoolbell"/>
              </a:rPr>
              <a:t>Please ensure the school office has at least two contact numbers available so we can contact someone if your child is unwell. </a:t>
            </a:r>
          </a:p>
          <a:p>
            <a:pPr algn="l">
              <a:lnSpc>
                <a:spcPts val="3960"/>
              </a:lnSpc>
              <a:spcBef>
                <a:spcPct val="0"/>
              </a:spcBef>
            </a:pPr>
            <a:endParaRPr lang="en-US" sz="3429">
              <a:solidFill>
                <a:srgbClr val="000000"/>
              </a:solidFill>
              <a:latin typeface="Schoolbell"/>
              <a:ea typeface="Schoolbell"/>
              <a:cs typeface="Schoolbell"/>
              <a:sym typeface="Schoolbe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TotalTime>
  <Words>2331</Words>
  <Application>Microsoft Office PowerPoint</Application>
  <PresentationFormat>Custom</PresentationFormat>
  <Paragraphs>212</Paragraphs>
  <Slides>32</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7" baseType="lpstr">
      <vt:lpstr>Calibri</vt:lpstr>
      <vt:lpstr>Schoolbell</vt:lpstr>
      <vt:lpstr>Arial</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Reception</dc:title>
  <cp:lastModifiedBy>Emma Munro</cp:lastModifiedBy>
  <cp:revision>9</cp:revision>
  <dcterms:created xsi:type="dcterms:W3CDTF">2006-08-16T00:00:00Z</dcterms:created>
  <dcterms:modified xsi:type="dcterms:W3CDTF">2026-10-01T08:57:49Z</dcterms:modified>
  <dc:identifier>DAHUPKVv4zM</dc:identifier>
</cp:coreProperties>
</file>