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2" r:id="rId7"/>
    <p:sldId id="270" r:id="rId8"/>
    <p:sldId id="272" r:id="rId9"/>
    <p:sldId id="261" r:id="rId10"/>
    <p:sldId id="263" r:id="rId11"/>
    <p:sldId id="265" r:id="rId12"/>
    <p:sldId id="266" r:id="rId13"/>
    <p:sldId id="267" r:id="rId14"/>
    <p:sldId id="268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974" y="-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55F75-F820-4C20-8396-227632D763A5}" type="datetimeFigureOut">
              <a:rPr lang="en-GB" smtClean="0"/>
              <a:t>23/02/2017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AD15E-C4F3-49FB-B8BF-14163CCD05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569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04534"/>
            <a:ext cx="9899374" cy="1646302"/>
          </a:xfrm>
        </p:spPr>
        <p:txBody>
          <a:bodyPr/>
          <a:lstStyle/>
          <a:p>
            <a:r>
              <a:rPr lang="en-GB" dirty="0"/>
              <a:t>Parent Reading Workshop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/>
              <a:t>21</a:t>
            </a:r>
            <a:r>
              <a:rPr lang="en-GB" sz="4800" baseline="30000" dirty="0"/>
              <a:t>st</a:t>
            </a:r>
            <a:r>
              <a:rPr lang="en-GB" sz="4800" dirty="0"/>
              <a:t> February 2017</a:t>
            </a:r>
          </a:p>
        </p:txBody>
      </p:sp>
    </p:spTree>
    <p:extLst>
      <p:ext uri="{BB962C8B-B14F-4D97-AF65-F5344CB8AC3E}">
        <p14:creationId xmlns:p14="http://schemas.microsoft.com/office/powerpoint/2010/main" val="4008280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Comprehension for Key Stage 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Give children ‘Find It’ questions and ‘Prove It’ questions. </a:t>
            </a:r>
          </a:p>
          <a:p>
            <a:r>
              <a:rPr lang="en-GB" dirty="0"/>
              <a:t>‘Find It’ questions are literal questions – what colour was the ball? • </a:t>
            </a:r>
          </a:p>
          <a:p>
            <a:r>
              <a:rPr lang="en-GB" dirty="0"/>
              <a:t>‘Prove It’ involves inference and deduction – why was the boy sad? • </a:t>
            </a:r>
          </a:p>
          <a:p>
            <a:r>
              <a:rPr lang="en-GB" dirty="0"/>
              <a:t>Develop understanding of ‘causal inference’ – The girl standing beside the   lady was wearing a red dress. Q:What colour dress was the girl wearing? - Katie took a drink out of her bag. The apple juice was cool and refreshing. Q: What was Katie’s drink? </a:t>
            </a:r>
          </a:p>
          <a:p>
            <a:r>
              <a:rPr lang="en-GB" dirty="0"/>
              <a:t> Teach idioms (i.e. You need to pull your socks up!)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Always ask children to refer back to the text </a:t>
            </a:r>
          </a:p>
        </p:txBody>
      </p:sp>
    </p:spTree>
    <p:extLst>
      <p:ext uri="{BB962C8B-B14F-4D97-AF65-F5344CB8AC3E}">
        <p14:creationId xmlns:p14="http://schemas.microsoft.com/office/powerpoint/2010/main" val="2015107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 at Key Stage Two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 </a:t>
            </a:r>
            <a:r>
              <a:rPr lang="en-GB" sz="4400" dirty="0"/>
              <a:t>The Myth</a:t>
            </a:r>
          </a:p>
          <a:p>
            <a:pPr marL="0" indent="0">
              <a:buNone/>
            </a:pPr>
            <a:r>
              <a:rPr lang="en-GB" sz="3600" dirty="0"/>
              <a:t>‘ My  child  reads fluently and independently now, so I do not need to hear them read any more’</a:t>
            </a:r>
          </a:p>
        </p:txBody>
      </p:sp>
    </p:spTree>
    <p:extLst>
      <p:ext uri="{BB962C8B-B14F-4D97-AF65-F5344CB8AC3E}">
        <p14:creationId xmlns:p14="http://schemas.microsoft.com/office/powerpoint/2010/main" val="2074160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Expectations at year six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7983"/>
            <a:ext cx="8596668" cy="46233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Interim teacher assessment framework at the end of key stage 2 – reading</a:t>
            </a:r>
          </a:p>
          <a:p>
            <a:pPr marL="0" indent="0">
              <a:buNone/>
            </a:pPr>
            <a:r>
              <a:rPr lang="en-GB" dirty="0"/>
              <a:t>Working at the expected standard </a:t>
            </a:r>
          </a:p>
          <a:p>
            <a:pPr marL="0" indent="0">
              <a:buNone/>
            </a:pPr>
            <a:r>
              <a:rPr lang="en-GB" b="1" dirty="0"/>
              <a:t>The pupil can:</a:t>
            </a:r>
          </a:p>
          <a:p>
            <a:r>
              <a:rPr lang="en-GB" dirty="0"/>
              <a:t>read age-appropriate books with confidence and fluency (including whole novels) </a:t>
            </a:r>
          </a:p>
          <a:p>
            <a:r>
              <a:rPr lang="en-GB" dirty="0"/>
              <a:t>read aloud with intonation that shows understanding • work out the meaning of words from the context</a:t>
            </a:r>
          </a:p>
          <a:p>
            <a:r>
              <a:rPr lang="en-GB" dirty="0"/>
              <a:t>explain and discuss their understanding of what they have read, drawing inferences and justifying these with evidence</a:t>
            </a:r>
          </a:p>
          <a:p>
            <a:r>
              <a:rPr lang="en-GB" dirty="0"/>
              <a:t>predict what might happen from details stated and implied </a:t>
            </a:r>
          </a:p>
          <a:p>
            <a:r>
              <a:rPr lang="en-GB" dirty="0"/>
              <a:t>retrieve information from non-fiction</a:t>
            </a:r>
          </a:p>
          <a:p>
            <a:r>
              <a:rPr lang="en-GB" dirty="0"/>
              <a:t>summarise main ideas, identifying key details and using quotations for illustration </a:t>
            </a:r>
          </a:p>
          <a:p>
            <a:r>
              <a:rPr lang="en-GB" dirty="0"/>
              <a:t>evaluate how authors use language, including figurative language, considering the impact on  the reader</a:t>
            </a:r>
          </a:p>
          <a:p>
            <a:r>
              <a:rPr lang="en-GB" dirty="0"/>
              <a:t>make comparisons within and across books.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7334" y="6041362"/>
            <a:ext cx="10906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achieve age-related expectations the children must achieve </a:t>
            </a:r>
            <a:r>
              <a:rPr lang="en-GB" b="1" u="sng" dirty="0"/>
              <a:t>all</a:t>
            </a:r>
            <a:r>
              <a:rPr lang="en-GB" dirty="0"/>
              <a:t> of the above statements.</a:t>
            </a:r>
          </a:p>
        </p:txBody>
      </p:sp>
    </p:spTree>
    <p:extLst>
      <p:ext uri="{BB962C8B-B14F-4D97-AF65-F5344CB8AC3E}">
        <p14:creationId xmlns:p14="http://schemas.microsoft.com/office/powerpoint/2010/main" val="3981687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Essential by Year Six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10388231" cy="3880773"/>
          </a:xfrm>
        </p:spPr>
        <p:txBody>
          <a:bodyPr>
            <a:normAutofit fontScale="92500" lnSpcReduction="10000"/>
          </a:bodyPr>
          <a:lstStyle/>
          <a:p>
            <a:endParaRPr lang="en-GB" dirty="0"/>
          </a:p>
          <a:p>
            <a:r>
              <a:rPr lang="en-GB" sz="4800" dirty="0"/>
              <a:t>The importance of fluency (100wpm reading speed)</a:t>
            </a:r>
          </a:p>
          <a:p>
            <a:r>
              <a:rPr lang="en-GB" sz="4800" dirty="0"/>
              <a:t>Reading resilience</a:t>
            </a:r>
          </a:p>
          <a:p>
            <a:r>
              <a:rPr lang="en-GB" sz="4800" dirty="0"/>
              <a:t>Expansion of </a:t>
            </a:r>
            <a:r>
              <a:rPr lang="en-GB" sz="4800" dirty="0" smtClean="0"/>
              <a:t>vocabulary</a:t>
            </a:r>
          </a:p>
          <a:p>
            <a:r>
              <a:rPr lang="en-GB" sz="4800" dirty="0" smtClean="0"/>
              <a:t>Read a variety of authors and genres</a:t>
            </a:r>
            <a:endParaRPr lang="en-GB" sz="4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096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can parents help?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24000"/>
            <a:ext cx="10189449" cy="5049077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Rather than just hearing your child read, discuss texts. This will ensure that they have understood what they have read (comprehension). </a:t>
            </a:r>
          </a:p>
          <a:p>
            <a:r>
              <a:rPr lang="en-GB" dirty="0"/>
              <a:t>Practise decoding words by reading around the word, including the whole sentence that it is in. Discuss words with similar roots. </a:t>
            </a:r>
          </a:p>
          <a:p>
            <a:r>
              <a:rPr lang="en-GB" dirty="0"/>
              <a:t>Interrogate key vocabulary and phrases to understand the author’s word </a:t>
            </a:r>
            <a:r>
              <a:rPr lang="en-GB" dirty="0" smtClean="0"/>
              <a:t>choices and intentions</a:t>
            </a:r>
            <a:endParaRPr lang="en-GB" dirty="0"/>
          </a:p>
          <a:p>
            <a:r>
              <a:rPr lang="en-GB" dirty="0"/>
              <a:t>Encourage children to develop their reading resilience by reading for longer periods of time and ensuring that they finish longer texts </a:t>
            </a:r>
            <a:r>
              <a:rPr lang="en-GB" dirty="0" smtClean="0"/>
              <a:t>(reading </a:t>
            </a:r>
            <a:r>
              <a:rPr lang="en-GB" dirty="0"/>
              <a:t>SATs test is an hour </a:t>
            </a:r>
            <a:r>
              <a:rPr lang="en-GB" dirty="0" smtClean="0"/>
              <a:t>long). </a:t>
            </a:r>
            <a:endParaRPr lang="en-GB" dirty="0"/>
          </a:p>
          <a:p>
            <a:r>
              <a:rPr lang="en-GB" dirty="0"/>
              <a:t>Record their reading in Reading Record as this provides evidence of the texts that the children are reading and their reading resilience by finishing texts</a:t>
            </a:r>
            <a:r>
              <a:rPr lang="en-GB" dirty="0" smtClean="0"/>
              <a:t>.</a:t>
            </a:r>
          </a:p>
          <a:p>
            <a:r>
              <a:rPr lang="en-GB" dirty="0" smtClean="0"/>
              <a:t>Read for enjoyment (adults and children)</a:t>
            </a:r>
            <a:endParaRPr lang="en-GB" dirty="0"/>
          </a:p>
          <a:p>
            <a:r>
              <a:rPr lang="en-GB" dirty="0"/>
              <a:t>Use an AQE approach to verbal questions</a:t>
            </a:r>
          </a:p>
          <a:p>
            <a:pPr marL="0" indent="0" algn="ctr">
              <a:buNone/>
            </a:pPr>
            <a:r>
              <a:rPr lang="en-GB" sz="3200" dirty="0"/>
              <a:t> Answer, </a:t>
            </a:r>
            <a:r>
              <a:rPr lang="en-GB" sz="3200" dirty="0" smtClean="0"/>
              <a:t>Quote(evidence), </a:t>
            </a:r>
            <a:r>
              <a:rPr lang="en-GB" sz="3200" dirty="0"/>
              <a:t>Explain</a:t>
            </a:r>
          </a:p>
          <a:p>
            <a:pPr marL="0" indent="0" algn="ctr">
              <a:buNone/>
            </a:pPr>
            <a:endParaRPr lang="en-GB" sz="3200" dirty="0"/>
          </a:p>
          <a:p>
            <a:pPr marL="0" indent="0" algn="ctr">
              <a:buNone/>
            </a:pPr>
            <a:r>
              <a:rPr lang="en-GB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0832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74801"/>
            <a:ext cx="8596668" cy="4466562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Reading at home is an expectation for all children across the school</a:t>
            </a:r>
          </a:p>
          <a:p>
            <a:r>
              <a:rPr lang="en-GB" dirty="0"/>
              <a:t>Importance of comprehension at all levels </a:t>
            </a:r>
          </a:p>
          <a:p>
            <a:r>
              <a:rPr lang="en-GB" dirty="0"/>
              <a:t>Fluency and understanding of vocabulary is key</a:t>
            </a:r>
          </a:p>
          <a:p>
            <a:r>
              <a:rPr lang="en-GB" dirty="0"/>
              <a:t>Building reading resilience is essential</a:t>
            </a:r>
          </a:p>
          <a:p>
            <a:r>
              <a:rPr lang="en-GB" dirty="0" smtClean="0"/>
              <a:t>End of key stage assessment reading expectations </a:t>
            </a:r>
            <a:r>
              <a:rPr lang="en-GB" dirty="0"/>
              <a:t>are high- if you miss one of the criteria </a:t>
            </a:r>
            <a:r>
              <a:rPr lang="en-GB" dirty="0" smtClean="0"/>
              <a:t>children are not deemed to be working at </a:t>
            </a:r>
            <a:r>
              <a:rPr lang="en-GB" dirty="0"/>
              <a:t>age </a:t>
            </a:r>
            <a:r>
              <a:rPr lang="en-GB" dirty="0" smtClean="0"/>
              <a:t>related.</a:t>
            </a:r>
            <a:endParaRPr lang="en-GB" dirty="0"/>
          </a:p>
          <a:p>
            <a:r>
              <a:rPr lang="en-GB" dirty="0"/>
              <a:t>Reading records are evidence that your child is reading a variety of texts and their increasing resilience.  </a:t>
            </a:r>
          </a:p>
          <a:p>
            <a:r>
              <a:rPr lang="en-GB" dirty="0"/>
              <a:t>Make reading enjoyable by providing time</a:t>
            </a:r>
            <a:r>
              <a:rPr lang="en-GB"/>
              <a:t>, </a:t>
            </a:r>
            <a:r>
              <a:rPr lang="en-GB" smtClean="0"/>
              <a:t>quiet </a:t>
            </a:r>
            <a:r>
              <a:rPr lang="en-GB" dirty="0"/>
              <a:t>place and by reading a range of different books</a:t>
            </a:r>
          </a:p>
        </p:txBody>
      </p:sp>
    </p:spTree>
    <p:extLst>
      <p:ext uri="{BB962C8B-B14F-4D97-AF65-F5344CB8AC3E}">
        <p14:creationId xmlns:p14="http://schemas.microsoft.com/office/powerpoint/2010/main" val="342631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Welcome and 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To gain an understanding of reading and how it works at </a:t>
            </a:r>
            <a:r>
              <a:rPr lang="en-GB" sz="2800" dirty="0" err="1"/>
              <a:t>Leverstock</a:t>
            </a:r>
            <a:r>
              <a:rPr lang="en-GB" sz="2800" dirty="0"/>
              <a:t> Green School.</a:t>
            </a:r>
          </a:p>
          <a:p>
            <a:r>
              <a:rPr lang="en-GB" sz="2800" dirty="0"/>
              <a:t>To help you understand how children learn to read and the skills they need.</a:t>
            </a:r>
          </a:p>
          <a:p>
            <a:r>
              <a:rPr lang="en-GB" sz="2800" dirty="0"/>
              <a:t>To give you strategies when helping your child at home.</a:t>
            </a:r>
          </a:p>
        </p:txBody>
      </p:sp>
    </p:spTree>
    <p:extLst>
      <p:ext uri="{BB962C8B-B14F-4D97-AF65-F5344CB8AC3E}">
        <p14:creationId xmlns:p14="http://schemas.microsoft.com/office/powerpoint/2010/main" val="3099694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is reading is so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/>
              <a:t>It is one of the most important life skills.</a:t>
            </a:r>
          </a:p>
          <a:p>
            <a:r>
              <a:rPr lang="en-GB" sz="2800" dirty="0"/>
              <a:t>It helps children learn about the world in which they live.</a:t>
            </a:r>
          </a:p>
          <a:p>
            <a:r>
              <a:rPr lang="en-GB" sz="2800" dirty="0"/>
              <a:t>Good writing starts with good reading. </a:t>
            </a:r>
          </a:p>
          <a:p>
            <a:r>
              <a:rPr lang="en-GB" sz="2800" dirty="0"/>
              <a:t>It is a key skill needed to progress in all other subjects.</a:t>
            </a:r>
          </a:p>
          <a:p>
            <a:r>
              <a:rPr lang="en-GB" sz="2800" dirty="0"/>
              <a:t>Children learn how language works. </a:t>
            </a:r>
          </a:p>
          <a:p>
            <a:r>
              <a:rPr lang="en-GB" sz="2800" dirty="0"/>
              <a:t>Children develop a love of reading and acquisition of knowledge.</a:t>
            </a:r>
          </a:p>
        </p:txBody>
      </p:sp>
    </p:spTree>
    <p:extLst>
      <p:ext uri="{BB962C8B-B14F-4D97-AF65-F5344CB8AC3E}">
        <p14:creationId xmlns:p14="http://schemas.microsoft.com/office/powerpoint/2010/main" val="3497119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9700"/>
            <a:ext cx="8596668" cy="4864099"/>
          </a:xfrm>
        </p:spPr>
        <p:txBody>
          <a:bodyPr>
            <a:normAutofit fontScale="92500" lnSpcReduction="10000"/>
          </a:bodyPr>
          <a:lstStyle/>
          <a:p>
            <a:endParaRPr lang="en-GB" dirty="0"/>
          </a:p>
          <a:p>
            <a:r>
              <a:rPr lang="en-GB" altLang="en-US" sz="2400" dirty="0"/>
              <a:t>making meaning of print in books and the environment</a:t>
            </a:r>
          </a:p>
          <a:p>
            <a:r>
              <a:rPr lang="en-GB" altLang="en-US" sz="2400" dirty="0"/>
              <a:t>more than just matching sounds to a letter (decoding)</a:t>
            </a:r>
          </a:p>
          <a:p>
            <a:r>
              <a:rPr lang="en-GB" altLang="en-US" sz="2400" dirty="0"/>
              <a:t>drawing upon a whole host of clues when making meaning out of print</a:t>
            </a:r>
            <a:endParaRPr lang="en-GB" sz="2400" dirty="0"/>
          </a:p>
          <a:p>
            <a:r>
              <a:rPr lang="en-GB" sz="2400" dirty="0"/>
              <a:t>Stimulating the imagination </a:t>
            </a:r>
          </a:p>
          <a:p>
            <a:r>
              <a:rPr lang="en-GB" sz="2400" dirty="0"/>
              <a:t>developing language skills</a:t>
            </a:r>
          </a:p>
          <a:p>
            <a:r>
              <a:rPr lang="en-GB" sz="2400" dirty="0"/>
              <a:t>developing comprehension skills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Pie Corbett states that children who are read to , heard to read or read a lot</a:t>
            </a:r>
          </a:p>
          <a:p>
            <a:pPr marL="0" indent="0">
              <a:buNone/>
            </a:pPr>
            <a:r>
              <a:rPr lang="en-GB" b="1" dirty="0"/>
              <a:t>‘implicitly internalise language patterns and reuse them in their writing, if they read a lot, or read repetitively, or are read a regular bedtime story’</a:t>
            </a:r>
          </a:p>
        </p:txBody>
      </p:sp>
    </p:spTree>
    <p:extLst>
      <p:ext uri="{BB962C8B-B14F-4D97-AF65-F5344CB8AC3E}">
        <p14:creationId xmlns:p14="http://schemas.microsoft.com/office/powerpoint/2010/main" val="960411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Early reading at home and school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49771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en-GB" altLang="en-US" sz="2800" dirty="0"/>
              <a:t>Introduces and expands knowledge and acquisition  of language</a:t>
            </a:r>
          </a:p>
          <a:p>
            <a:r>
              <a:rPr lang="en-GB" altLang="en-US" sz="2800" dirty="0"/>
              <a:t>Introduces pattern</a:t>
            </a:r>
          </a:p>
          <a:p>
            <a:r>
              <a:rPr lang="en-GB" altLang="en-US" sz="2800" dirty="0"/>
              <a:t>Introduces rhyme and repetition</a:t>
            </a:r>
          </a:p>
          <a:p>
            <a:r>
              <a:rPr lang="en-GB" altLang="en-US" sz="2800" dirty="0"/>
              <a:t>Expands vocabulary</a:t>
            </a:r>
          </a:p>
          <a:p>
            <a:r>
              <a:rPr lang="en-GB" altLang="en-US" sz="2800" dirty="0"/>
              <a:t>Introduces predictability</a:t>
            </a:r>
          </a:p>
          <a:p>
            <a:r>
              <a:rPr lang="en-GB" altLang="en-US" sz="2800" dirty="0"/>
              <a:t>Shows a how books work</a:t>
            </a:r>
          </a:p>
          <a:p>
            <a:r>
              <a:rPr lang="en-GB" altLang="en-US" sz="2800" dirty="0"/>
              <a:t>Expands knowledge of the world they live in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336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Early Years and Key Stage One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whole word (tricky words/ words that can not be decoded)</a:t>
            </a:r>
          </a:p>
          <a:p>
            <a:r>
              <a:rPr lang="en-GB" altLang="en-US" dirty="0"/>
              <a:t>prediction  ( what do you think will happen using the clues)         </a:t>
            </a:r>
          </a:p>
          <a:p>
            <a:pPr lvl="1"/>
            <a:r>
              <a:rPr lang="en-GB" altLang="en-US" dirty="0"/>
              <a:t>picture</a:t>
            </a:r>
          </a:p>
          <a:p>
            <a:pPr lvl="1"/>
            <a:r>
              <a:rPr lang="en-GB" altLang="en-US" dirty="0"/>
              <a:t>grammar</a:t>
            </a:r>
          </a:p>
          <a:p>
            <a:pPr lvl="1"/>
            <a:r>
              <a:rPr lang="en-GB" altLang="en-US" dirty="0"/>
              <a:t>story</a:t>
            </a:r>
          </a:p>
          <a:p>
            <a:r>
              <a:rPr lang="en-GB" altLang="en-US" dirty="0"/>
              <a:t>Phonics   </a:t>
            </a:r>
          </a:p>
          <a:p>
            <a:r>
              <a:rPr lang="en-GB" altLang="en-US" dirty="0"/>
              <a:t>Comprehension</a:t>
            </a:r>
          </a:p>
          <a:p>
            <a:pPr marL="0" indent="0">
              <a:buNone/>
            </a:pPr>
            <a:r>
              <a:rPr lang="en-GB" altLang="en-US" dirty="0">
                <a:solidFill>
                  <a:schemeClr val="accent2"/>
                </a:solidFill>
              </a:rPr>
              <a:t>Beginner readers will be practising one or more of these aspects until all four are used</a:t>
            </a:r>
            <a:endParaRPr lang="en-GB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3213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 two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099930"/>
            <a:ext cx="10852058" cy="602974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GB" sz="4500" dirty="0"/>
          </a:p>
          <a:p>
            <a:pPr marL="0" indent="0">
              <a:buNone/>
            </a:pPr>
            <a:r>
              <a:rPr lang="en-GB" sz="4500" dirty="0"/>
              <a:t>Interim teacher assessment framework at the end of key stage 1 – reading</a:t>
            </a:r>
          </a:p>
          <a:p>
            <a:pPr marL="0" indent="0">
              <a:buNone/>
            </a:pPr>
            <a:r>
              <a:rPr lang="en-GB" sz="4500" dirty="0"/>
              <a:t>Working at the expected standard </a:t>
            </a:r>
          </a:p>
          <a:p>
            <a:pPr marL="0" indent="0">
              <a:buNone/>
            </a:pPr>
            <a:r>
              <a:rPr lang="en-GB" sz="4500" dirty="0"/>
              <a:t>The pupil can: </a:t>
            </a:r>
          </a:p>
          <a:p>
            <a:r>
              <a:rPr lang="en-GB" sz="4500" dirty="0"/>
              <a:t> read accurately most words of two or more syllables</a:t>
            </a:r>
          </a:p>
          <a:p>
            <a:r>
              <a:rPr lang="en-GB" sz="4500" dirty="0"/>
              <a:t> read most words containing common suffixes* </a:t>
            </a:r>
          </a:p>
          <a:p>
            <a:r>
              <a:rPr lang="en-GB" sz="4500" dirty="0"/>
              <a:t> read most common exception words*.</a:t>
            </a:r>
          </a:p>
          <a:p>
            <a:r>
              <a:rPr lang="en-GB" sz="4500" dirty="0"/>
              <a:t> In age-appropriate books, the pupil can: </a:t>
            </a:r>
          </a:p>
          <a:p>
            <a:pPr marL="0" indent="0">
              <a:buNone/>
            </a:pPr>
            <a:r>
              <a:rPr lang="en-GB" sz="4500" dirty="0"/>
              <a:t>         - read words accurately and fluently without overt sounding and blending, e.g. at over 90     words per minute </a:t>
            </a:r>
          </a:p>
          <a:p>
            <a:pPr marL="0" indent="0">
              <a:buNone/>
            </a:pPr>
            <a:r>
              <a:rPr lang="en-GB" sz="4500" dirty="0"/>
              <a:t>         - sound out most unfamiliar words accurately, without undue hesitation.</a:t>
            </a:r>
          </a:p>
          <a:p>
            <a:r>
              <a:rPr lang="en-GB" sz="4500" dirty="0"/>
              <a:t> In a familiar book that they can already read accurately and fluently, the pupil can: </a:t>
            </a:r>
          </a:p>
          <a:p>
            <a:pPr marL="0" indent="0">
              <a:buNone/>
            </a:pPr>
            <a:r>
              <a:rPr lang="en-GB" sz="4500" dirty="0"/>
              <a:t>         - check it makes sense to them </a:t>
            </a:r>
          </a:p>
          <a:p>
            <a:pPr marL="0" indent="0">
              <a:buNone/>
            </a:pPr>
            <a:r>
              <a:rPr lang="en-GB" sz="4500" dirty="0"/>
              <a:t>         - answer questions and make some inferences on the basis of what is being said and done.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6000" b="1" dirty="0"/>
              <a:t>To achieve age-related expectations the children must achieve </a:t>
            </a:r>
            <a:r>
              <a:rPr lang="en-GB" sz="6000" b="1" u="sng" dirty="0"/>
              <a:t>all</a:t>
            </a:r>
            <a:r>
              <a:rPr lang="en-GB" sz="6000" b="1" dirty="0"/>
              <a:t> of the above statements.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4371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reading is taught at </a:t>
            </a:r>
            <a:r>
              <a:rPr lang="en-GB" dirty="0" err="1"/>
              <a:t>Leverstock</a:t>
            </a:r>
            <a:r>
              <a:rPr lang="en-GB" dirty="0"/>
              <a:t> Green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Phonics (20 minute sessions daily from years nursery to year 3)</a:t>
            </a:r>
          </a:p>
          <a:p>
            <a:r>
              <a:rPr lang="en-GB" altLang="en-US" dirty="0"/>
              <a:t>Guided reading sessions (20 minute sessions daily in carousel groups or whole class)</a:t>
            </a:r>
          </a:p>
          <a:p>
            <a:r>
              <a:rPr lang="en-GB" altLang="en-US" dirty="0"/>
              <a:t>1:1 reading sessions </a:t>
            </a:r>
          </a:p>
          <a:p>
            <a:r>
              <a:rPr lang="en-GB" altLang="en-US" dirty="0"/>
              <a:t>Literacy lessons </a:t>
            </a:r>
          </a:p>
          <a:p>
            <a:pPr lvl="1"/>
            <a:r>
              <a:rPr lang="en-GB" altLang="en-US" dirty="0"/>
              <a:t>shared text</a:t>
            </a:r>
          </a:p>
          <a:p>
            <a:pPr lvl="1"/>
            <a:r>
              <a:rPr lang="en-GB" altLang="en-US" dirty="0"/>
              <a:t>guided reading</a:t>
            </a:r>
          </a:p>
          <a:p>
            <a:r>
              <a:rPr lang="en-GB" altLang="en-US" dirty="0"/>
              <a:t>Through whole curriculum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37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46922"/>
          </a:xfrm>
        </p:spPr>
        <p:txBody>
          <a:bodyPr/>
          <a:lstStyle/>
          <a:p>
            <a:r>
              <a:rPr lang="en-GB" dirty="0"/>
              <a:t>How can parents help?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6523"/>
            <a:ext cx="8596668" cy="4384840"/>
          </a:xfrm>
        </p:spPr>
        <p:txBody>
          <a:bodyPr>
            <a:normAutofit fontScale="25000" lnSpcReduction="20000"/>
          </a:bodyPr>
          <a:lstStyle/>
          <a:p>
            <a:r>
              <a:rPr lang="en-GB" sz="8000" dirty="0"/>
              <a:t>Read print in the environment.</a:t>
            </a:r>
          </a:p>
          <a:p>
            <a:r>
              <a:rPr lang="en-GB" sz="8000" dirty="0"/>
              <a:t>Read a wide range of books with your children.</a:t>
            </a:r>
          </a:p>
          <a:p>
            <a:r>
              <a:rPr lang="en-GB" sz="8000" dirty="0"/>
              <a:t>Allow children to choose books and reread those that interest them.</a:t>
            </a:r>
          </a:p>
          <a:p>
            <a:r>
              <a:rPr lang="en-GB" sz="8000" dirty="0"/>
              <a:t>Practise simple rhyming word games. (verbal)</a:t>
            </a:r>
          </a:p>
          <a:p>
            <a:r>
              <a:rPr lang="en-GB" sz="8000" dirty="0"/>
              <a:t>Question your children about the book as you read. (pictures and text)</a:t>
            </a:r>
          </a:p>
          <a:p>
            <a:r>
              <a:rPr lang="en-GB" sz="8000" dirty="0"/>
              <a:t>Allow children to question you.</a:t>
            </a:r>
          </a:p>
          <a:p>
            <a:r>
              <a:rPr lang="en-GB" sz="8000" dirty="0"/>
              <a:t>Discuss language and its meaning.</a:t>
            </a:r>
          </a:p>
          <a:p>
            <a:r>
              <a:rPr lang="en-GB" sz="8000" dirty="0"/>
              <a:t>Record their reading in Reading Record as this provides evidence of the texts that the children are reading and their reading resilience.</a:t>
            </a:r>
          </a:p>
          <a:p>
            <a:r>
              <a:rPr lang="en-GB" sz="8000" dirty="0"/>
              <a:t>Provide a variety of books – the library is free</a:t>
            </a:r>
          </a:p>
          <a:p>
            <a:endParaRPr lang="en-GB" sz="2000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13500" dirty="0">
                <a:solidFill>
                  <a:schemeClr val="accent1"/>
                </a:solidFill>
              </a:rPr>
              <a:t>MAKE IT FUN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8040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1340</TotalTime>
  <Words>1157</Words>
  <Application>Microsoft Office PowerPoint</Application>
  <PresentationFormat>Custom</PresentationFormat>
  <Paragraphs>127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Facet</vt:lpstr>
      <vt:lpstr>Parent Reading Workshop</vt:lpstr>
      <vt:lpstr>Welcome and aims</vt:lpstr>
      <vt:lpstr>Why is reading is so important?</vt:lpstr>
      <vt:lpstr>What is reading</vt:lpstr>
      <vt:lpstr>Early reading at home and school  </vt:lpstr>
      <vt:lpstr>Early Years and Key Stage One Skills</vt:lpstr>
      <vt:lpstr>Year two expectations</vt:lpstr>
      <vt:lpstr>How reading is taught at Leverstock Green</vt:lpstr>
      <vt:lpstr>How can parents help?</vt:lpstr>
      <vt:lpstr>Comprehension for Key Stage One</vt:lpstr>
      <vt:lpstr>Reading at Key Stage Two</vt:lpstr>
      <vt:lpstr>Expectations at year six</vt:lpstr>
      <vt:lpstr>Essential by Year Six </vt:lpstr>
      <vt:lpstr>How can parents help?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 Reading Workshop</dc:title>
  <dc:creator>Tracy Plester</dc:creator>
  <cp:lastModifiedBy>Beebug</cp:lastModifiedBy>
  <cp:revision>20</cp:revision>
  <dcterms:created xsi:type="dcterms:W3CDTF">2017-02-19T08:34:24Z</dcterms:created>
  <dcterms:modified xsi:type="dcterms:W3CDTF">2017-02-23T14:05:12Z</dcterms:modified>
</cp:coreProperties>
</file>