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303" r:id="rId3"/>
    <p:sldId id="276" r:id="rId4"/>
    <p:sldId id="257" r:id="rId5"/>
    <p:sldId id="290" r:id="rId6"/>
    <p:sldId id="321" r:id="rId7"/>
    <p:sldId id="322" r:id="rId8"/>
    <p:sldId id="323" r:id="rId9"/>
    <p:sldId id="324" r:id="rId10"/>
    <p:sldId id="325" r:id="rId11"/>
    <p:sldId id="326" r:id="rId12"/>
    <p:sldId id="314" r:id="rId13"/>
    <p:sldId id="270" r:id="rId14"/>
    <p:sldId id="311" r:id="rId15"/>
    <p:sldId id="320" r:id="rId16"/>
    <p:sldId id="298" r:id="rId17"/>
    <p:sldId id="291" r:id="rId18"/>
    <p:sldId id="267" r:id="rId19"/>
    <p:sldId id="297" r:id="rId20"/>
    <p:sldId id="271" r:id="rId21"/>
    <p:sldId id="300" r:id="rId22"/>
    <p:sldId id="299" r:id="rId23"/>
    <p:sldId id="278" r:id="rId24"/>
    <p:sldId id="292" r:id="rId25"/>
    <p:sldId id="294" r:id="rId26"/>
    <p:sldId id="277" r:id="rId27"/>
    <p:sldId id="315" r:id="rId28"/>
    <p:sldId id="317" r:id="rId29"/>
    <p:sldId id="293" r:id="rId30"/>
    <p:sldId id="289" r:id="rId31"/>
    <p:sldId id="286" r:id="rId32"/>
    <p:sldId id="30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00"/>
    <a:srgbClr val="F98505"/>
    <a:srgbClr val="EB5E07"/>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3760" autoAdjust="0"/>
  </p:normalViewPr>
  <p:slideViewPr>
    <p:cSldViewPr>
      <p:cViewPr varScale="1">
        <p:scale>
          <a:sx n="68" d="100"/>
          <a:sy n="68" d="100"/>
        </p:scale>
        <p:origin x="1446" y="54"/>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91E1E-EF24-42E1-9964-E4E246CAA371}" type="datetimeFigureOut">
              <a:rPr lang="en-US" smtClean="0"/>
              <a:pPr/>
              <a:t>4/23/2024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D675D-9030-4AC0-8853-441DDBC452AA}" type="slidenum">
              <a:rPr lang="en-US" smtClean="0"/>
              <a:pPr/>
              <a:t>‹#›</a:t>
            </a:fld>
            <a:endParaRPr lang="en-US"/>
          </a:p>
        </p:txBody>
      </p:sp>
    </p:spTree>
    <p:extLst>
      <p:ext uri="{BB962C8B-B14F-4D97-AF65-F5344CB8AC3E}">
        <p14:creationId xmlns:p14="http://schemas.microsoft.com/office/powerpoint/2010/main" val="239977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simple concept that can be used in a lot of useful ways</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17</a:t>
            </a:fld>
            <a:endParaRPr lang="en-US"/>
          </a:p>
        </p:txBody>
      </p:sp>
    </p:spTree>
    <p:extLst>
      <p:ext uri="{BB962C8B-B14F-4D97-AF65-F5344CB8AC3E}">
        <p14:creationId xmlns:p14="http://schemas.microsoft.com/office/powerpoint/2010/main" val="22308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When kids are in the red zone, it’s important to give them space to calm down before teaching any strategies or problem-solving.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19</a:t>
            </a:fld>
            <a:endParaRPr lang="en-US"/>
          </a:p>
        </p:txBody>
      </p:sp>
    </p:spTree>
    <p:extLst>
      <p:ext uri="{BB962C8B-B14F-4D97-AF65-F5344CB8AC3E}">
        <p14:creationId xmlns:p14="http://schemas.microsoft.com/office/powerpoint/2010/main" val="62373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20</a:t>
            </a:fld>
            <a:endParaRPr lang="en-US"/>
          </a:p>
        </p:txBody>
      </p:sp>
    </p:spTree>
    <p:extLst>
      <p:ext uri="{BB962C8B-B14F-4D97-AF65-F5344CB8AC3E}">
        <p14:creationId xmlns:p14="http://schemas.microsoft.com/office/powerpoint/2010/main" val="334522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21</a:t>
            </a:fld>
            <a:endParaRPr lang="en-US"/>
          </a:p>
        </p:txBody>
      </p:sp>
    </p:spTree>
    <p:extLst>
      <p:ext uri="{BB962C8B-B14F-4D97-AF65-F5344CB8AC3E}">
        <p14:creationId xmlns:p14="http://schemas.microsoft.com/office/powerpoint/2010/main" val="2331356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a:t>
            </a:r>
            <a:r>
              <a:rPr lang="en-US" baseline="0" dirty="0"/>
              <a:t> endless ideas on </a:t>
            </a:r>
            <a:r>
              <a:rPr lang="en-US" baseline="0" dirty="0" err="1"/>
              <a:t>Pinterest</a:t>
            </a:r>
            <a:r>
              <a:rPr lang="en-US" baseline="0" dirty="0"/>
              <a:t>!</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22</a:t>
            </a:fld>
            <a:endParaRPr lang="en-US"/>
          </a:p>
        </p:txBody>
      </p:sp>
    </p:spTree>
    <p:extLst>
      <p:ext uri="{BB962C8B-B14F-4D97-AF65-F5344CB8AC3E}">
        <p14:creationId xmlns:p14="http://schemas.microsoft.com/office/powerpoint/2010/main" val="110008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have a box</a:t>
            </a:r>
            <a:r>
              <a:rPr lang="en-US" baseline="0" dirty="0"/>
              <a:t> full of arts and crafts, sensory tools, etc.</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23</a:t>
            </a:fld>
            <a:endParaRPr lang="en-US"/>
          </a:p>
        </p:txBody>
      </p:sp>
    </p:spTree>
    <p:extLst>
      <p:ext uri="{BB962C8B-B14F-4D97-AF65-F5344CB8AC3E}">
        <p14:creationId xmlns:p14="http://schemas.microsoft.com/office/powerpoint/2010/main" val="41778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all overlap but I’ve tried to </a:t>
            </a:r>
            <a:r>
              <a:rPr lang="en-US" baseline="0" dirty="0"/>
              <a:t>categorize them</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24</a:t>
            </a:fld>
            <a:endParaRPr lang="en-US"/>
          </a:p>
        </p:txBody>
      </p:sp>
    </p:spTree>
    <p:extLst>
      <p:ext uri="{BB962C8B-B14F-4D97-AF65-F5344CB8AC3E}">
        <p14:creationId xmlns:p14="http://schemas.microsoft.com/office/powerpoint/2010/main" val="2112034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25</a:t>
            </a:fld>
            <a:endParaRPr lang="en-US"/>
          </a:p>
        </p:txBody>
      </p:sp>
    </p:spTree>
    <p:extLst>
      <p:ext uri="{BB962C8B-B14F-4D97-AF65-F5344CB8AC3E}">
        <p14:creationId xmlns:p14="http://schemas.microsoft.com/office/powerpoint/2010/main" val="360333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through</a:t>
            </a:r>
            <a:r>
              <a:rPr lang="en-US" baseline="0" dirty="0"/>
              <a:t> your nose, out through your mouth. To help kids remember, I have them imagine they’re smelling hot yummy hot cocoa and then blowing on it to cool it down. Now you imagine you’re favorite hot liquid – coffee, tea, soup – and try it yourself.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26</a:t>
            </a:fld>
            <a:endParaRPr lang="en-US"/>
          </a:p>
        </p:txBody>
      </p:sp>
    </p:spTree>
    <p:extLst>
      <p:ext uri="{BB962C8B-B14F-4D97-AF65-F5344CB8AC3E}">
        <p14:creationId xmlns:p14="http://schemas.microsoft.com/office/powerpoint/2010/main" val="384971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a:t>
            </a:fld>
            <a:endParaRPr lang="en-US"/>
          </a:p>
        </p:txBody>
      </p:sp>
    </p:spTree>
    <p:extLst>
      <p:ext uri="{BB962C8B-B14F-4D97-AF65-F5344CB8AC3E}">
        <p14:creationId xmlns:p14="http://schemas.microsoft.com/office/powerpoint/2010/main" val="159939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Coloring</a:t>
            </a:r>
            <a:r>
              <a:rPr lang="en-US" baseline="0" dirty="0"/>
              <a:t> books with non-dominant hand</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29</a:t>
            </a:fld>
            <a:endParaRPr lang="en-US"/>
          </a:p>
        </p:txBody>
      </p:sp>
    </p:spTree>
    <p:extLst>
      <p:ext uri="{BB962C8B-B14F-4D97-AF65-F5344CB8AC3E}">
        <p14:creationId xmlns:p14="http://schemas.microsoft.com/office/powerpoint/2010/main" val="28668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Create your own sensory shakers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Create a sensory bin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a:solidFill>
                  <a:srgbClr val="3333FF"/>
                </a:solidFill>
                <a:latin typeface="Comic Sans MS" pitchFamily="66" charset="0"/>
              </a:rPr>
              <a:t>Have a IMPORTANT: Self-regulation tools should be available on an as-needed basis or at a scheduled break time.  These tools should not be withheld as a consequence or used as a reward.</a:t>
            </a:r>
          </a:p>
          <a:p>
            <a:pPr eaLnBrk="1" hangingPunct="1">
              <a:spcBef>
                <a:spcPct val="0"/>
              </a:spcBef>
            </a:pP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52CEF-8F49-48A8-BF0B-636E88D6FBE3}" type="slidenum">
              <a:rPr lang="en-US" smtClean="0"/>
              <a:pPr fontAlgn="base">
                <a:spcBef>
                  <a:spcPct val="0"/>
                </a:spcBef>
                <a:spcAft>
                  <a:spcPct val="0"/>
                </a:spcAft>
                <a:defRPr/>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Bear Hug = hug yourself </a:t>
            </a:r>
            <a:r>
              <a:rPr lang="en-US" sz="1200" b="0" i="0" kern="1200" dirty="0" err="1">
                <a:solidFill>
                  <a:schemeClr val="tx1"/>
                </a:solidFill>
                <a:effectLst/>
                <a:latin typeface="+mn-lt"/>
                <a:ea typeface="+mn-ea"/>
                <a:cs typeface="+mn-cs"/>
              </a:rPr>
              <a:t>suuuuper</a:t>
            </a:r>
            <a:r>
              <a:rPr lang="en-US" sz="1200" b="0" i="0" kern="1200" dirty="0">
                <a:solidFill>
                  <a:schemeClr val="tx1"/>
                </a:solidFill>
                <a:effectLst/>
                <a:latin typeface="+mn-lt"/>
                <a:ea typeface="+mn-ea"/>
                <a:cs typeface="+mn-cs"/>
              </a:rPr>
              <a:t> tight and then let your body fall loose</a:t>
            </a:r>
          </a:p>
          <a:p>
            <a:r>
              <a:rPr lang="en-US" sz="1200" b="0" i="0" kern="1200" dirty="0">
                <a:solidFill>
                  <a:schemeClr val="tx1"/>
                </a:solidFill>
                <a:effectLst/>
                <a:latin typeface="+mn-lt"/>
                <a:ea typeface="+mn-ea"/>
                <a:cs typeface="+mn-cs"/>
              </a:rPr>
              <a:t>Spaghetti</a:t>
            </a:r>
            <a:r>
              <a:rPr lang="en-US" sz="1200" b="0" i="0" kern="1200" baseline="0" dirty="0">
                <a:solidFill>
                  <a:schemeClr val="tx1"/>
                </a:solidFill>
                <a:effectLst/>
                <a:latin typeface="+mn-lt"/>
                <a:ea typeface="+mn-ea"/>
                <a:cs typeface="+mn-cs"/>
              </a:rPr>
              <a:t> Noodle = Pretend you’re hard, uncooked pasta (super tense and tight body) and that you’re being cooked (slowly loosen muscles until you flop to the floor like a wet noodle!)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Look at fish tank, snow globes, lava lamp, fireplace, or other slow-moving visual</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31</a:t>
            </a:fld>
            <a:endParaRPr lang="en-US"/>
          </a:p>
        </p:txBody>
      </p:sp>
    </p:spTree>
    <p:extLst>
      <p:ext uri="{BB962C8B-B14F-4D97-AF65-F5344CB8AC3E}">
        <p14:creationId xmlns:p14="http://schemas.microsoft.com/office/powerpoint/2010/main" val="2985488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32</a:t>
            </a:fld>
            <a:endParaRPr lang="en-US"/>
          </a:p>
        </p:txBody>
      </p:sp>
    </p:spTree>
    <p:extLst>
      <p:ext uri="{BB962C8B-B14F-4D97-AF65-F5344CB8AC3E}">
        <p14:creationId xmlns:p14="http://schemas.microsoft.com/office/powerpoint/2010/main" val="165692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the </a:t>
            </a:r>
            <a:r>
              <a:rPr lang="en-US" baseline="0" dirty="0"/>
              <a:t>attitudes we have and choices we make in response to what happens to us.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3</a:t>
            </a:fld>
            <a:endParaRPr lang="en-US"/>
          </a:p>
        </p:txBody>
      </p:sp>
    </p:spTree>
    <p:extLst>
      <p:ext uri="{BB962C8B-B14F-4D97-AF65-F5344CB8AC3E}">
        <p14:creationId xmlns:p14="http://schemas.microsoft.com/office/powerpoint/2010/main" val="385486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categorizes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all the different ways we feel and states of alertness</a:t>
            </a:r>
            <a:r>
              <a:rPr lang="en-US" sz="1200" b="0" i="0" kern="1200" baseline="0" dirty="0">
                <a:solidFill>
                  <a:schemeClr val="tx1"/>
                </a:solidFill>
                <a:effectLst/>
                <a:latin typeface="+mn-lt"/>
                <a:ea typeface="+mn-ea"/>
                <a:cs typeface="+mn-cs"/>
              </a:rPr>
              <a:t> into 4 colors</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5</a:t>
            </a:fld>
            <a:endParaRPr lang="en-US"/>
          </a:p>
        </p:txBody>
      </p:sp>
    </p:spTree>
    <p:extLst>
      <p:ext uri="{BB962C8B-B14F-4D97-AF65-F5344CB8AC3E}">
        <p14:creationId xmlns:p14="http://schemas.microsoft.com/office/powerpoint/2010/main" val="421047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11</a:t>
            </a:fld>
            <a:endParaRPr lang="en-US"/>
          </a:p>
        </p:txBody>
      </p:sp>
    </p:spTree>
    <p:extLst>
      <p:ext uri="{BB962C8B-B14F-4D97-AF65-F5344CB8AC3E}">
        <p14:creationId xmlns:p14="http://schemas.microsoft.com/office/powerpoint/2010/main" val="421047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Inside out relates nicely to the Zones!</a:t>
            </a:r>
          </a:p>
          <a:p>
            <a:r>
              <a:rPr lang="en-US" dirty="0"/>
              <a:t>Each</a:t>
            </a:r>
            <a:r>
              <a:rPr lang="en-US" baseline="0" dirty="0"/>
              <a:t> zone can be appropriate in different circumstances, we aren’t always be expected to be in green. For example, if you came home and your house was being robbed it would be expected for you to be in red, but if you were in the green people might be concerned for you..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FD675D-9030-4AC0-8853-441DDBC452AA}" type="slidenum">
              <a:rPr lang="en-US" smtClean="0"/>
              <a:pPr/>
              <a:t>14</a:t>
            </a:fld>
            <a:endParaRPr lang="en-US"/>
          </a:p>
        </p:txBody>
      </p:sp>
    </p:spTree>
    <p:extLst>
      <p:ext uri="{BB962C8B-B14F-4D97-AF65-F5344CB8AC3E}">
        <p14:creationId xmlns:p14="http://schemas.microsoft.com/office/powerpoint/2010/main" val="141971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a:t>
            </a:r>
            <a:r>
              <a:rPr lang="en-US" baseline="0" dirty="0"/>
              <a:t> we want students to know is how to identify feelings in themselves and others. We start by looking for face and body clues and noticing where we feel emotions in our bodies. </a:t>
            </a:r>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16</a:t>
            </a:fld>
            <a:endParaRPr lang="en-US"/>
          </a:p>
        </p:txBody>
      </p:sp>
    </p:spTree>
    <p:extLst>
      <p:ext uri="{BB962C8B-B14F-4D97-AF65-F5344CB8AC3E}">
        <p14:creationId xmlns:p14="http://schemas.microsoft.com/office/powerpoint/2010/main" val="311203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86996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32451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289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07788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631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55823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856015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60811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4672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2B759A-A090-4AD2-9054-C9DB7CFA0FF2}"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24571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2B759A-A090-4AD2-9054-C9DB7CFA0FF2}"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238274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2B759A-A090-4AD2-9054-C9DB7CFA0FF2}"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347167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2B759A-A090-4AD2-9054-C9DB7CFA0FF2}"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17766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B759A-A090-4AD2-9054-C9DB7CFA0FF2}"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41686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72B759A-A090-4AD2-9054-C9DB7CFA0FF2}"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63121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2B759A-A090-4AD2-9054-C9DB7CFA0FF2}"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5EC2A-67ED-433D-A13E-D047894DC0C8}" type="slidenum">
              <a:rPr lang="en-US" smtClean="0"/>
              <a:pPr/>
              <a:t>‹#›</a:t>
            </a:fld>
            <a:endParaRPr lang="en-US"/>
          </a:p>
        </p:txBody>
      </p:sp>
    </p:spTree>
    <p:extLst>
      <p:ext uri="{BB962C8B-B14F-4D97-AF65-F5344CB8AC3E}">
        <p14:creationId xmlns:p14="http://schemas.microsoft.com/office/powerpoint/2010/main" val="147905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2B759A-A090-4AD2-9054-C9DB7CFA0FF2}" type="datetimeFigureOut">
              <a:rPr lang="en-US" smtClean="0"/>
              <a:pPr/>
              <a:t>4/23/2024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D35EC2A-67ED-433D-A13E-D047894DC0C8}" type="slidenum">
              <a:rPr lang="en-US" smtClean="0"/>
              <a:pPr/>
              <a:t>‹#›</a:t>
            </a:fld>
            <a:endParaRPr lang="en-US"/>
          </a:p>
        </p:txBody>
      </p:sp>
    </p:spTree>
    <p:extLst>
      <p:ext uri="{BB962C8B-B14F-4D97-AF65-F5344CB8AC3E}">
        <p14:creationId xmlns:p14="http://schemas.microsoft.com/office/powerpoint/2010/main" val="662956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hyperlink" Target="https://www.flickr.com/photos/donkeyhotey/6503264653" TargetMode="External"/><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hyperlink" Target="http://www.google.co.uk/url?sa=i&amp;rct=j&amp;q=&amp;esrc=s&amp;frm=1&amp;source=images&amp;cd=&amp;cad=rja&amp;uact=8&amp;ved=0CAcQjRxqFQoTCJu4yOr7vcgCFQFTGgodyWEKgQ&amp;url=http://www.clker.com/clipart-336581.html&amp;bvm=bv.104819420,d.d2s&amp;psig=AFQjCNF0HTGk9-ENIYzuuX92aIno5Lur1g&amp;ust=144477476747464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46.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pn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png"/><Relationship Id="rId9"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667000"/>
            <a:ext cx="7772400" cy="2305050"/>
          </a:xfrm>
        </p:spPr>
        <p:txBody>
          <a:bodyPr>
            <a:normAutofit fontScale="90000"/>
          </a:bodyPr>
          <a:lstStyle/>
          <a:p>
            <a:r>
              <a:rPr lang="en-US" sz="6700" b="1" dirty="0">
                <a:solidFill>
                  <a:schemeClr val="tx1"/>
                </a:solidFill>
              </a:rPr>
              <a:t>The</a:t>
            </a:r>
            <a:r>
              <a:rPr lang="en-US" sz="6700" dirty="0"/>
              <a:t> </a:t>
            </a:r>
            <a:r>
              <a:rPr lang="en-US" sz="6700" b="1" dirty="0">
                <a:solidFill>
                  <a:srgbClr val="0070C0"/>
                </a:solidFill>
              </a:rPr>
              <a:t>Z</a:t>
            </a:r>
            <a:r>
              <a:rPr lang="en-US" sz="6700" b="1" dirty="0">
                <a:solidFill>
                  <a:srgbClr val="00B050"/>
                </a:solidFill>
              </a:rPr>
              <a:t>O</a:t>
            </a:r>
            <a:r>
              <a:rPr lang="en-US" sz="6700" b="1" dirty="0">
                <a:solidFill>
                  <a:srgbClr val="FFFF00"/>
                </a:solidFill>
              </a:rPr>
              <a:t>N</a:t>
            </a:r>
            <a:r>
              <a:rPr lang="en-US" sz="6700" b="1" dirty="0">
                <a:solidFill>
                  <a:srgbClr val="FF0000"/>
                </a:solidFill>
              </a:rPr>
              <a:t>E</a:t>
            </a:r>
            <a:r>
              <a:rPr lang="en-US" sz="6700" b="1" dirty="0">
                <a:solidFill>
                  <a:schemeClr val="tx1"/>
                </a:solidFill>
              </a:rPr>
              <a:t>S</a:t>
            </a:r>
            <a:r>
              <a:rPr lang="en-US" sz="6700" b="1" dirty="0"/>
              <a:t> </a:t>
            </a:r>
            <a:r>
              <a:rPr lang="en-US" sz="6700" b="1" dirty="0">
                <a:solidFill>
                  <a:schemeClr val="tx1"/>
                </a:solidFill>
              </a:rPr>
              <a:t>of</a:t>
            </a:r>
            <a:r>
              <a:rPr lang="en-US" sz="6700" b="1" dirty="0"/>
              <a:t> </a:t>
            </a:r>
            <a:r>
              <a:rPr lang="en-US" sz="6700" b="1" dirty="0">
                <a:solidFill>
                  <a:schemeClr val="tx1"/>
                </a:solidFill>
              </a:rPr>
              <a:t>Regulation®</a:t>
            </a:r>
            <a:br>
              <a:rPr lang="en-US" dirty="0"/>
            </a:br>
            <a:endParaRPr lang="en-US" dirty="0"/>
          </a:p>
        </p:txBody>
      </p:sp>
      <p:pic>
        <p:nvPicPr>
          <p:cNvPr id="1026" name="Picture 2">
            <a:extLst>
              <a:ext uri="{FF2B5EF4-FFF2-40B4-BE49-F238E27FC236}">
                <a16:creationId xmlns:a16="http://schemas.microsoft.com/office/drawing/2014/main" id="{7CB5B8D1-B29B-4386-804C-C7F147DA6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20" y="304800"/>
            <a:ext cx="128016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B786-9076-46A5-BBFF-9BA8BBFB4E2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2F1DC0-A6FE-4AC9-9309-A3CAA15576D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051326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47713" cy="1320800"/>
          </a:xfrm>
        </p:spPr>
        <p:txBody>
          <a:bodyPr/>
          <a:lstStyle/>
          <a:p>
            <a:r>
              <a:rPr lang="en-US" dirty="0">
                <a:solidFill>
                  <a:schemeClr val="accent5"/>
                </a:solidFill>
              </a:rPr>
              <a:t>Why teach the Zones?!</a:t>
            </a:r>
          </a:p>
        </p:txBody>
      </p:sp>
      <p:sp>
        <p:nvSpPr>
          <p:cNvPr id="3" name="Content Placeholder 2"/>
          <p:cNvSpPr>
            <a:spLocks noGrp="1"/>
          </p:cNvSpPr>
          <p:nvPr>
            <p:ph idx="1"/>
          </p:nvPr>
        </p:nvSpPr>
        <p:spPr>
          <a:xfrm>
            <a:off x="-26544" y="1295400"/>
            <a:ext cx="7315200" cy="4724400"/>
          </a:xfrm>
        </p:spPr>
        <p:txBody>
          <a:bodyPr>
            <a:normAutofit/>
          </a:bodyPr>
          <a:lstStyle/>
          <a:p>
            <a:pPr lvl="1"/>
            <a:r>
              <a:rPr lang="en-US" sz="2000" dirty="0"/>
              <a:t>It gives pupils, teachers, and parents a common language to discuss emotions.</a:t>
            </a:r>
          </a:p>
          <a:p>
            <a:pPr lvl="1"/>
            <a:r>
              <a:rPr lang="en-US" sz="2000" dirty="0"/>
              <a:t>The Zones of Regulation are simple for children to understand. </a:t>
            </a:r>
          </a:p>
          <a:p>
            <a:pPr lvl="2"/>
            <a:r>
              <a:rPr lang="en-US" sz="1600" dirty="0"/>
              <a:t>Children know the different </a:t>
            </a:r>
            <a:r>
              <a:rPr lang="en-US" sz="1600" dirty="0" err="1"/>
              <a:t>colours</a:t>
            </a:r>
            <a:r>
              <a:rPr lang="en-US" sz="1600" dirty="0"/>
              <a:t>, recognize their feelings and use strategies to move to Green Zone (calm down or feel okay). </a:t>
            </a:r>
            <a:endParaRPr lang="en-US" sz="2000" dirty="0"/>
          </a:p>
          <a:p>
            <a:pPr lvl="1"/>
            <a:r>
              <a:rPr lang="en-US" sz="2000" dirty="0"/>
              <a:t>Teaching </a:t>
            </a:r>
            <a:r>
              <a:rPr lang="en-US" sz="2000" i="1" dirty="0"/>
              <a:t>healthy</a:t>
            </a:r>
            <a:r>
              <a:rPr lang="en-US" sz="2000" dirty="0"/>
              <a:t> coping and regulation strategies allows children to help themselves when they become stressed, anxious, or sad. </a:t>
            </a:r>
          </a:p>
          <a:p>
            <a:pPr lvl="1"/>
            <a:r>
              <a:rPr lang="en-US" sz="2000" dirty="0"/>
              <a:t>Typically, children who can self-regulate will turn into teens who can self-regulate. </a:t>
            </a:r>
          </a:p>
          <a:p>
            <a:pPr lvl="1"/>
            <a:r>
              <a:rPr lang="en-US" sz="2000" dirty="0"/>
              <a:t>Understanding the emotions of others helps with empathy and friendship skills. </a:t>
            </a:r>
          </a:p>
        </p:txBody>
      </p:sp>
    </p:spTree>
    <p:extLst>
      <p:ext uri="{BB962C8B-B14F-4D97-AF65-F5344CB8AC3E}">
        <p14:creationId xmlns:p14="http://schemas.microsoft.com/office/powerpoint/2010/main" val="341593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86C5F-2A63-4D71-A8AE-CB493160BF96}"/>
              </a:ext>
            </a:extLst>
          </p:cNvPr>
          <p:cNvSpPr/>
          <p:nvPr/>
        </p:nvSpPr>
        <p:spPr>
          <a:xfrm>
            <a:off x="0" y="5029200"/>
            <a:ext cx="9144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9394985-73D1-4544-815E-6A88CE6B2D0F}"/>
              </a:ext>
            </a:extLst>
          </p:cNvPr>
          <p:cNvPicPr>
            <a:picLocks noChangeAspect="1"/>
          </p:cNvPicPr>
          <p:nvPr/>
        </p:nvPicPr>
        <p:blipFill>
          <a:blip r:embed="rId2"/>
          <a:stretch>
            <a:fillRect/>
          </a:stretch>
        </p:blipFill>
        <p:spPr>
          <a:xfrm>
            <a:off x="65019" y="1221481"/>
            <a:ext cx="2252459" cy="2720915"/>
          </a:xfrm>
          <a:prstGeom prst="rect">
            <a:avLst/>
          </a:prstGeom>
        </p:spPr>
      </p:pic>
      <p:pic>
        <p:nvPicPr>
          <p:cNvPr id="6" name="Picture 5" descr="Rest Area Sign Clip Art at Clker.com - vector clip art online, royalty free  &amp; public domain">
            <a:extLst>
              <a:ext uri="{FF2B5EF4-FFF2-40B4-BE49-F238E27FC236}">
                <a16:creationId xmlns:a16="http://schemas.microsoft.com/office/drawing/2014/main" id="{3A67E57E-61E2-4A5D-BB65-7F53B629B5A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3583" y="4056326"/>
            <a:ext cx="1926458" cy="1734873"/>
          </a:xfrm>
          <a:prstGeom prst="rect">
            <a:avLst/>
          </a:prstGeom>
          <a:noFill/>
          <a:ln>
            <a:noFill/>
          </a:ln>
        </p:spPr>
      </p:pic>
      <p:pic>
        <p:nvPicPr>
          <p:cNvPr id="8" name="Picture 7">
            <a:extLst>
              <a:ext uri="{FF2B5EF4-FFF2-40B4-BE49-F238E27FC236}">
                <a16:creationId xmlns:a16="http://schemas.microsoft.com/office/drawing/2014/main" id="{99633D66-EF33-4392-AD23-AA35BB928091}"/>
              </a:ext>
            </a:extLst>
          </p:cNvPr>
          <p:cNvPicPr>
            <a:picLocks noChangeAspect="1"/>
          </p:cNvPicPr>
          <p:nvPr/>
        </p:nvPicPr>
        <p:blipFill>
          <a:blip r:embed="rId4"/>
          <a:stretch>
            <a:fillRect/>
          </a:stretch>
        </p:blipFill>
        <p:spPr>
          <a:xfrm>
            <a:off x="2339249" y="1269583"/>
            <a:ext cx="2144528" cy="2656364"/>
          </a:xfrm>
          <a:prstGeom prst="rect">
            <a:avLst/>
          </a:prstGeom>
        </p:spPr>
      </p:pic>
      <p:pic>
        <p:nvPicPr>
          <p:cNvPr id="9" name="Picture 8" descr="slow clipart - Clip Art Library">
            <a:extLst>
              <a:ext uri="{FF2B5EF4-FFF2-40B4-BE49-F238E27FC236}">
                <a16:creationId xmlns:a16="http://schemas.microsoft.com/office/drawing/2014/main" id="{E91174D6-809F-40CB-AB57-F3C3039DBB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42130" y="3925315"/>
            <a:ext cx="1848802" cy="2001202"/>
          </a:xfrm>
          <a:prstGeom prst="rect">
            <a:avLst/>
          </a:prstGeom>
          <a:noFill/>
          <a:ln>
            <a:noFill/>
          </a:ln>
        </p:spPr>
      </p:pic>
      <p:pic>
        <p:nvPicPr>
          <p:cNvPr id="13" name="Picture 12">
            <a:extLst>
              <a:ext uri="{FF2B5EF4-FFF2-40B4-BE49-F238E27FC236}">
                <a16:creationId xmlns:a16="http://schemas.microsoft.com/office/drawing/2014/main" id="{18683EF8-80C4-4312-BEBB-65C5DBF98831}"/>
              </a:ext>
            </a:extLst>
          </p:cNvPr>
          <p:cNvPicPr>
            <a:picLocks noChangeAspect="1"/>
          </p:cNvPicPr>
          <p:nvPr/>
        </p:nvPicPr>
        <p:blipFill>
          <a:blip r:embed="rId6"/>
          <a:stretch>
            <a:fillRect/>
          </a:stretch>
        </p:blipFill>
        <p:spPr>
          <a:xfrm>
            <a:off x="4626470" y="1258698"/>
            <a:ext cx="2046473" cy="2683699"/>
          </a:xfrm>
          <a:prstGeom prst="rect">
            <a:avLst/>
          </a:prstGeom>
        </p:spPr>
      </p:pic>
      <p:pic>
        <p:nvPicPr>
          <p:cNvPr id="14" name="Picture 13" descr="C:\Users\BNewman\AppData\Local\Microsoft\Windows\INetCache\Content.MSO\8E0D095F.tmp">
            <a:extLst>
              <a:ext uri="{FF2B5EF4-FFF2-40B4-BE49-F238E27FC236}">
                <a16:creationId xmlns:a16="http://schemas.microsoft.com/office/drawing/2014/main" id="{C7FFE1AC-0E79-4FDB-A629-A6780DFC8C1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686477" y="3942396"/>
            <a:ext cx="1926457" cy="2001203"/>
          </a:xfrm>
          <a:prstGeom prst="rect">
            <a:avLst/>
          </a:prstGeom>
          <a:noFill/>
          <a:ln>
            <a:noFill/>
          </a:ln>
        </p:spPr>
      </p:pic>
      <p:pic>
        <p:nvPicPr>
          <p:cNvPr id="16" name="Picture 15">
            <a:extLst>
              <a:ext uri="{FF2B5EF4-FFF2-40B4-BE49-F238E27FC236}">
                <a16:creationId xmlns:a16="http://schemas.microsoft.com/office/drawing/2014/main" id="{EA8E4111-E93E-4CB8-B6D9-7FC5CE53575D}"/>
              </a:ext>
            </a:extLst>
          </p:cNvPr>
          <p:cNvPicPr>
            <a:picLocks noChangeAspect="1"/>
          </p:cNvPicPr>
          <p:nvPr/>
        </p:nvPicPr>
        <p:blipFill>
          <a:blip r:embed="rId8"/>
          <a:stretch>
            <a:fillRect/>
          </a:stretch>
        </p:blipFill>
        <p:spPr>
          <a:xfrm>
            <a:off x="6923315" y="1258698"/>
            <a:ext cx="2046473" cy="2666617"/>
          </a:xfrm>
          <a:prstGeom prst="rect">
            <a:avLst/>
          </a:prstGeom>
        </p:spPr>
      </p:pic>
      <p:pic>
        <p:nvPicPr>
          <p:cNvPr id="17" name="Picture 16">
            <a:extLst>
              <a:ext uri="{FF2B5EF4-FFF2-40B4-BE49-F238E27FC236}">
                <a16:creationId xmlns:a16="http://schemas.microsoft.com/office/drawing/2014/main" id="{20E3E82E-CE8A-4954-8A34-B5F2CE2C9FF8}"/>
              </a:ext>
            </a:extLst>
          </p:cNvPr>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983322" y="3942396"/>
            <a:ext cx="1926457" cy="2001204"/>
          </a:xfrm>
          <a:prstGeom prst="rect">
            <a:avLst/>
          </a:prstGeom>
        </p:spPr>
      </p:pic>
    </p:spTree>
    <p:extLst>
      <p:ext uri="{BB962C8B-B14F-4D97-AF65-F5344CB8AC3E}">
        <p14:creationId xmlns:p14="http://schemas.microsoft.com/office/powerpoint/2010/main" val="264237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Other</a:t>
            </a:r>
            <a:r>
              <a:rPr lang="en-US" b="1" dirty="0">
                <a:solidFill>
                  <a:srgbClr val="0070C0"/>
                </a:solidFill>
              </a:rPr>
              <a:t> 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S</a:t>
            </a:r>
            <a:r>
              <a:rPr lang="en-US" dirty="0"/>
              <a:t> </a:t>
            </a:r>
            <a:r>
              <a:rPr lang="en-US" dirty="0">
                <a:solidFill>
                  <a:schemeClr val="tx1"/>
                </a:solidFill>
              </a:rPr>
              <a:t>Visuals</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838200" y="1524000"/>
            <a:ext cx="7385746" cy="44241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23F2-BF64-47A0-BF61-F2DF121A897D}"/>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AF164EC7-4C9D-4788-8B12-9ED3B36472C9}"/>
              </a:ext>
            </a:extLst>
          </p:cNvPr>
          <p:cNvPicPr>
            <a:picLocks noChangeAspect="1"/>
          </p:cNvPicPr>
          <p:nvPr/>
        </p:nvPicPr>
        <p:blipFill>
          <a:blip r:embed="rId3"/>
          <a:stretch>
            <a:fillRect/>
          </a:stretch>
        </p:blipFill>
        <p:spPr>
          <a:xfrm>
            <a:off x="364671" y="762000"/>
            <a:ext cx="8414657" cy="4908550"/>
          </a:xfrm>
          <a:prstGeom prst="rect">
            <a:avLst/>
          </a:prstGeom>
        </p:spPr>
      </p:pic>
    </p:spTree>
    <p:extLst>
      <p:ext uri="{BB962C8B-B14F-4D97-AF65-F5344CB8AC3E}">
        <p14:creationId xmlns:p14="http://schemas.microsoft.com/office/powerpoint/2010/main" val="365155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0D56-71A0-CB49-A1CD-14EB8C819EE0}"/>
              </a:ext>
            </a:extLst>
          </p:cNvPr>
          <p:cNvSpPr>
            <a:spLocks noGrp="1"/>
          </p:cNvSpPr>
          <p:nvPr>
            <p:ph type="title"/>
          </p:nvPr>
        </p:nvSpPr>
        <p:spPr>
          <a:xfrm>
            <a:off x="0" y="4119"/>
            <a:ext cx="6347713" cy="1320800"/>
          </a:xfrm>
        </p:spPr>
        <p:txBody>
          <a:bodyPr>
            <a:normAutofit fontScale="90000"/>
          </a:bodyPr>
          <a:lstStyle/>
          <a:p>
            <a:r>
              <a:rPr lang="en-US" dirty="0">
                <a:solidFill>
                  <a:schemeClr val="accent5"/>
                </a:solidFill>
              </a:rPr>
              <a:t>How this is being implemented at Leverstock Green..</a:t>
            </a:r>
          </a:p>
        </p:txBody>
      </p:sp>
      <p:sp>
        <p:nvSpPr>
          <p:cNvPr id="3" name="Content Placeholder 2">
            <a:extLst>
              <a:ext uri="{FF2B5EF4-FFF2-40B4-BE49-F238E27FC236}">
                <a16:creationId xmlns:a16="http://schemas.microsoft.com/office/drawing/2014/main" id="{68649937-456A-7347-ABE5-0011258E5590}"/>
              </a:ext>
            </a:extLst>
          </p:cNvPr>
          <p:cNvSpPr>
            <a:spLocks noGrp="1"/>
          </p:cNvSpPr>
          <p:nvPr>
            <p:ph idx="1"/>
          </p:nvPr>
        </p:nvSpPr>
        <p:spPr>
          <a:xfrm>
            <a:off x="35011" y="1143000"/>
            <a:ext cx="6347714" cy="3880773"/>
          </a:xfrm>
        </p:spPr>
        <p:txBody>
          <a:bodyPr/>
          <a:lstStyle/>
          <a:p>
            <a:r>
              <a:rPr lang="en-US" dirty="0"/>
              <a:t>Check in stations/displays</a:t>
            </a:r>
          </a:p>
          <a:p>
            <a:r>
              <a:rPr lang="en-US" dirty="0"/>
              <a:t>Exploring each zone </a:t>
            </a:r>
          </a:p>
          <a:p>
            <a:r>
              <a:rPr lang="en-US" dirty="0"/>
              <a:t>Developing the language of self-regulation</a:t>
            </a:r>
          </a:p>
          <a:p>
            <a:r>
              <a:rPr lang="en-US" dirty="0"/>
              <a:t>Tool kits</a:t>
            </a:r>
          </a:p>
          <a:p>
            <a:r>
              <a:rPr lang="en-US" dirty="0"/>
              <a:t>Sequence of whole school and small group workshops</a:t>
            </a:r>
          </a:p>
          <a:p>
            <a:endParaRPr lang="en-US" dirty="0"/>
          </a:p>
        </p:txBody>
      </p:sp>
      <p:pic>
        <p:nvPicPr>
          <p:cNvPr id="1026" name="Picture 2" descr="Image">
            <a:extLst>
              <a:ext uri="{FF2B5EF4-FFF2-40B4-BE49-F238E27FC236}">
                <a16:creationId xmlns:a16="http://schemas.microsoft.com/office/drawing/2014/main" id="{9C155048-F91F-2B46-85D3-3F72184C3D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447535"/>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E4B0CCFF-6698-844E-BA2A-2BF9E6E5A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188" y="3314185"/>
            <a:ext cx="3606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9519BB08-A1F1-7143-B5E1-5144DB4DB7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294"/>
          <a:stretch/>
        </p:blipFill>
        <p:spPr bwMode="auto">
          <a:xfrm>
            <a:off x="5829511" y="708755"/>
            <a:ext cx="2933686" cy="164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9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8" y="228600"/>
            <a:ext cx="6347713" cy="1320800"/>
          </a:xfrm>
        </p:spPr>
        <p:txBody>
          <a:bodyPr/>
          <a:lstStyle/>
          <a:p>
            <a:r>
              <a:rPr lang="en-US" dirty="0" err="1">
                <a:solidFill>
                  <a:schemeClr val="accent5"/>
                </a:solidFill>
              </a:rPr>
              <a:t>Recognising</a:t>
            </a:r>
            <a:r>
              <a:rPr lang="en-US" dirty="0">
                <a:solidFill>
                  <a:schemeClr val="accent5"/>
                </a:solidFill>
              </a:rPr>
              <a:t> emotions is the first step to regulating them</a:t>
            </a:r>
          </a:p>
        </p:txBody>
      </p:sp>
      <p:sp>
        <p:nvSpPr>
          <p:cNvPr id="5" name="Content Placeholder 4"/>
          <p:cNvSpPr>
            <a:spLocks noGrp="1"/>
          </p:cNvSpPr>
          <p:nvPr>
            <p:ph idx="1"/>
          </p:nvPr>
        </p:nvSpPr>
        <p:spPr>
          <a:xfrm>
            <a:off x="609598" y="1828800"/>
            <a:ext cx="7162801" cy="4724400"/>
          </a:xfrm>
        </p:spPr>
        <p:txBody>
          <a:bodyPr>
            <a:normAutofit/>
          </a:bodyPr>
          <a:lstStyle/>
          <a:p>
            <a:r>
              <a:rPr lang="en-US" sz="2400" dirty="0"/>
              <a:t>How does your body tell </a:t>
            </a:r>
            <a:r>
              <a:rPr lang="en-US" sz="6000" dirty="0"/>
              <a:t>you</a:t>
            </a:r>
            <a:r>
              <a:rPr lang="en-US" sz="2400" dirty="0"/>
              <a:t> you’re getting..</a:t>
            </a:r>
          </a:p>
          <a:p>
            <a:pPr>
              <a:buFont typeface="Arial" pitchFamily="34" charset="0"/>
              <a:buChar char="•"/>
            </a:pPr>
            <a:r>
              <a:rPr lang="en-US" sz="2400" dirty="0">
                <a:solidFill>
                  <a:srgbClr val="0070C0"/>
                </a:solidFill>
              </a:rPr>
              <a:t>Tired?</a:t>
            </a:r>
          </a:p>
          <a:p>
            <a:pPr>
              <a:buFont typeface="Arial" pitchFamily="34" charset="0"/>
              <a:buChar char="•"/>
            </a:pPr>
            <a:r>
              <a:rPr lang="en-US" sz="2400" dirty="0">
                <a:solidFill>
                  <a:srgbClr val="CCCC00"/>
                </a:solidFill>
              </a:rPr>
              <a:t>Stressed?</a:t>
            </a:r>
          </a:p>
          <a:p>
            <a:pPr>
              <a:buFont typeface="Arial" pitchFamily="34" charset="0"/>
              <a:buChar char="•"/>
            </a:pPr>
            <a:r>
              <a:rPr lang="en-US" sz="2400" dirty="0">
                <a:solidFill>
                  <a:srgbClr val="FF0000"/>
                </a:solidFill>
              </a:rPr>
              <a:t>Frustrated?</a:t>
            </a:r>
          </a:p>
          <a:p>
            <a:pPr>
              <a:buFont typeface="Arial" pitchFamily="34" charset="0"/>
              <a:buChar char="•"/>
            </a:pPr>
            <a:r>
              <a:rPr lang="en-US" sz="2400" dirty="0">
                <a:solidFill>
                  <a:srgbClr val="00B050"/>
                </a:solidFill>
              </a:rPr>
              <a:t>Calm?</a:t>
            </a:r>
          </a:p>
          <a:p>
            <a:pPr>
              <a:buFont typeface="Arial" pitchFamily="34" charset="0"/>
              <a:buChar char="•"/>
            </a:pPr>
            <a:endParaRPr lang="en-US" sz="2400" dirty="0">
              <a:solidFill>
                <a:srgbClr val="00B050"/>
              </a:solidFill>
            </a:endParaRPr>
          </a:p>
          <a:p>
            <a:pPr marL="0" indent="0"/>
            <a:r>
              <a:rPr lang="en-US" sz="2400" dirty="0"/>
              <a:t>What clues can we look for to know what zone someone is in?</a:t>
            </a:r>
          </a:p>
        </p:txBody>
      </p:sp>
    </p:spTree>
    <p:extLst>
      <p:ext uri="{BB962C8B-B14F-4D97-AF65-F5344CB8AC3E}">
        <p14:creationId xmlns:p14="http://schemas.microsoft.com/office/powerpoint/2010/main" val="396923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548640"/>
          </a:xfrm>
        </p:spPr>
        <p:txBody>
          <a:bodyPr>
            <a:normAutofit fontScale="90000"/>
          </a:bodyPr>
          <a:lstStyle/>
          <a:p>
            <a:r>
              <a:rPr lang="en-US" dirty="0">
                <a:solidFill>
                  <a:schemeClr val="accent5"/>
                </a:solidFill>
              </a:rPr>
              <a:t>How can I support the Zones of Regulation?</a:t>
            </a:r>
          </a:p>
        </p:txBody>
      </p:sp>
      <p:sp>
        <p:nvSpPr>
          <p:cNvPr id="3" name="Content Placeholder 2"/>
          <p:cNvSpPr>
            <a:spLocks noGrp="1"/>
          </p:cNvSpPr>
          <p:nvPr>
            <p:ph idx="1"/>
          </p:nvPr>
        </p:nvSpPr>
        <p:spPr>
          <a:xfrm>
            <a:off x="642257" y="1447800"/>
            <a:ext cx="6347714" cy="5257800"/>
          </a:xfrm>
        </p:spPr>
        <p:txBody>
          <a:bodyPr>
            <a:normAutofit/>
          </a:bodyPr>
          <a:lstStyle/>
          <a:p>
            <a:r>
              <a:rPr lang="en-US" dirty="0"/>
              <a:t> Identify your own feelings using Zones language in front of your child (e.g. </a:t>
            </a:r>
            <a:r>
              <a:rPr lang="en-US" dirty="0">
                <a:solidFill>
                  <a:schemeClr val="accent5"/>
                </a:solidFill>
              </a:rPr>
              <a:t>“I’m frustrated, I am in the yellow zone”) </a:t>
            </a:r>
          </a:p>
          <a:p>
            <a:r>
              <a:rPr lang="en-US" dirty="0"/>
              <a:t> Talk about what tool you will use to be in the appropriate zone (e.g. </a:t>
            </a:r>
            <a:r>
              <a:rPr lang="en-US" dirty="0">
                <a:solidFill>
                  <a:schemeClr val="accent5"/>
                </a:solidFill>
              </a:rPr>
              <a:t>“I’m going to go for a walk, I need to get to the green zone”) </a:t>
            </a:r>
          </a:p>
          <a:p>
            <a:r>
              <a:rPr lang="en-US" dirty="0"/>
              <a:t> Label what zones your child is in throughout the day (e.g. </a:t>
            </a:r>
            <a:r>
              <a:rPr lang="en-US" dirty="0">
                <a:solidFill>
                  <a:schemeClr val="accent5"/>
                </a:solidFill>
              </a:rPr>
              <a:t>“you look sleepy, are you in the blue zone?”) </a:t>
            </a:r>
          </a:p>
          <a:p>
            <a:r>
              <a:rPr lang="en-US" dirty="0"/>
              <a:t> Teach your child what  Zones tools they can use (e.g. </a:t>
            </a:r>
            <a:r>
              <a:rPr lang="en-US" dirty="0">
                <a:solidFill>
                  <a:schemeClr val="accent5"/>
                </a:solidFill>
              </a:rPr>
              <a:t>“it’s time for bed, let’s read a book together in the rocking chair to get to the blue zone”) </a:t>
            </a:r>
          </a:p>
          <a:p>
            <a:pPr lvl="0"/>
            <a:r>
              <a:rPr lang="en-US" dirty="0"/>
              <a:t> Share how their behavior is affecting your zone (e.g. </a:t>
            </a:r>
            <a:r>
              <a:rPr lang="en-US" dirty="0">
                <a:solidFill>
                  <a:schemeClr val="accent5"/>
                </a:solidFill>
              </a:rPr>
              <a:t>“It puts me in the blue zone when you ignore me”)</a:t>
            </a:r>
          </a:p>
          <a:p>
            <a:r>
              <a:rPr lang="en-US" dirty="0"/>
              <a:t> Post and reference the Zones visuals and tools in your home.</a:t>
            </a:r>
          </a:p>
        </p:txBody>
      </p:sp>
    </p:spTree>
    <p:extLst>
      <p:ext uri="{BB962C8B-B14F-4D97-AF65-F5344CB8AC3E}">
        <p14:creationId xmlns:p14="http://schemas.microsoft.com/office/powerpoint/2010/main" val="228564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347713" cy="1320800"/>
          </a:xfrm>
        </p:spPr>
        <p:txBody>
          <a:bodyPr>
            <a:normAutofit/>
          </a:bodyPr>
          <a:lstStyle/>
          <a:p>
            <a:r>
              <a:rPr lang="en-US" dirty="0">
                <a:solidFill>
                  <a:schemeClr val="tx1"/>
                </a:solidFill>
              </a:rPr>
              <a:t>Validate feelings - There is no such thing as a bad </a:t>
            </a:r>
            <a:r>
              <a:rPr lang="en-US" b="1" dirty="0">
                <a:solidFill>
                  <a:srgbClr val="0070C0"/>
                </a:solidFill>
              </a:rPr>
              <a:t>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457200" y="1828800"/>
            <a:ext cx="6347713" cy="4495800"/>
          </a:xfrm>
        </p:spPr>
        <p:txBody>
          <a:bodyPr>
            <a:normAutofit fontScale="92500" lnSpcReduction="10000"/>
          </a:bodyPr>
          <a:lstStyle/>
          <a:p>
            <a:pPr marL="285750" indent="-285750">
              <a:buClr>
                <a:schemeClr val="accent2"/>
              </a:buClr>
              <a:buFont typeface="Arial" pitchFamily="34" charset="0"/>
              <a:buChar char="•"/>
            </a:pPr>
            <a:r>
              <a:rPr lang="en-US" sz="2400" dirty="0"/>
              <a:t>Everyone experiences all of the Zones—the Red and Yellow Zones are not “naughty” zones.  (e.g., </a:t>
            </a:r>
            <a:r>
              <a:rPr lang="en-US" sz="2400" dirty="0">
                <a:solidFill>
                  <a:schemeClr val="accent5"/>
                </a:solidFill>
              </a:rPr>
              <a:t>“It’s totally okay to feel angry, but it’s not okay to hit”)</a:t>
            </a:r>
          </a:p>
          <a:p>
            <a:pPr marL="0" indent="0">
              <a:buNone/>
            </a:pPr>
            <a:endParaRPr lang="en-US" sz="2400" dirty="0"/>
          </a:p>
          <a:p>
            <a:r>
              <a:rPr lang="en-US" sz="2800" u="sng" dirty="0">
                <a:solidFill>
                  <a:srgbClr val="FF0000"/>
                </a:solidFill>
              </a:rPr>
              <a:t>UNEXPECTED RED ZONE TIP</a:t>
            </a:r>
          </a:p>
          <a:p>
            <a:r>
              <a:rPr lang="en-US" sz="2400" dirty="0"/>
              <a:t>Limit </a:t>
            </a:r>
            <a:r>
              <a:rPr lang="en-US" sz="2400" dirty="0" err="1"/>
              <a:t>verbals</a:t>
            </a:r>
            <a:r>
              <a:rPr lang="en-US" sz="2400" dirty="0"/>
              <a:t> – This is not a teachable moment.</a:t>
            </a:r>
          </a:p>
          <a:p>
            <a:r>
              <a:rPr lang="en-US" sz="2400" dirty="0"/>
              <a:t>Validate their feelings. </a:t>
            </a:r>
          </a:p>
          <a:p>
            <a:r>
              <a:rPr lang="en-US" sz="2400" dirty="0"/>
              <a:t>Give them time and space.</a:t>
            </a:r>
          </a:p>
          <a:p>
            <a:r>
              <a:rPr lang="en-US" sz="2400" dirty="0"/>
              <a:t>Process and teach skills later when calm.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304800"/>
            <a:ext cx="6347714" cy="1320800"/>
          </a:xfrm>
        </p:spPr>
        <p:txBody>
          <a:bodyPr/>
          <a:lstStyle/>
          <a:p>
            <a:pPr algn="ctr"/>
            <a:r>
              <a:rPr lang="en-US" dirty="0">
                <a:solidFill>
                  <a:schemeClr val="tx1"/>
                </a:solidFill>
              </a:rPr>
              <a:t>Create toolboxes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955228"/>
            <a:ext cx="8763000" cy="5902772"/>
          </a:xfrm>
        </p:spPr>
      </p:pic>
    </p:spTree>
    <p:extLst>
      <p:ext uri="{BB962C8B-B14F-4D97-AF65-F5344CB8AC3E}">
        <p14:creationId xmlns:p14="http://schemas.microsoft.com/office/powerpoint/2010/main" val="366907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chemeClr val="accent5"/>
                </a:solidFill>
              </a:rPr>
              <a:t>Aims</a:t>
            </a:r>
            <a:endParaRPr lang="en-US" sz="3600" u="sng" dirty="0">
              <a:solidFill>
                <a:schemeClr val="accent5"/>
              </a:solidFill>
            </a:endParaRPr>
          </a:p>
        </p:txBody>
      </p:sp>
      <p:sp>
        <p:nvSpPr>
          <p:cNvPr id="3" name="Content Placeholder 2"/>
          <p:cNvSpPr>
            <a:spLocks noGrp="1"/>
          </p:cNvSpPr>
          <p:nvPr>
            <p:ph idx="1"/>
          </p:nvPr>
        </p:nvSpPr>
        <p:spPr>
          <a:xfrm>
            <a:off x="228600" y="1488613"/>
            <a:ext cx="6347714" cy="3880773"/>
          </a:xfrm>
        </p:spPr>
        <p:txBody>
          <a:bodyPr/>
          <a:lstStyle/>
          <a:p>
            <a:pPr>
              <a:buFont typeface="Arial" pitchFamily="34" charset="0"/>
              <a:buChar char="•"/>
            </a:pPr>
            <a:r>
              <a:rPr lang="en-US" sz="2800" dirty="0"/>
              <a:t>To give an overview of the Zones</a:t>
            </a:r>
          </a:p>
          <a:p>
            <a:pPr>
              <a:buFont typeface="Arial" pitchFamily="34" charset="0"/>
              <a:buChar char="•"/>
            </a:pPr>
            <a:r>
              <a:rPr lang="en-US" sz="2800" dirty="0"/>
              <a:t>To outline possible ideas in how to incorporate the Zones at home</a:t>
            </a:r>
          </a:p>
          <a:p>
            <a:pPr>
              <a:buFont typeface="Arial" pitchFamily="34" charset="0"/>
              <a:buChar char="•"/>
            </a:pPr>
            <a:r>
              <a:rPr lang="en-US" sz="2800" dirty="0"/>
              <a:t>To share self-regulation tools</a:t>
            </a:r>
          </a:p>
          <a:p>
            <a:pPr lvl="2">
              <a:buFont typeface="Arial" pitchFamily="34" charset="0"/>
              <a:buChar char="•"/>
            </a:pPr>
            <a:r>
              <a:rPr lang="en-US" sz="2800" dirty="0"/>
              <a:t>Calming techniques</a:t>
            </a:r>
          </a:p>
          <a:p>
            <a:pPr lvl="2">
              <a:buFont typeface="Arial" pitchFamily="34" charset="0"/>
              <a:buChar char="•"/>
            </a:pPr>
            <a:r>
              <a:rPr lang="en-US" sz="2800" dirty="0"/>
              <a:t>Thinking strategies</a:t>
            </a:r>
          </a:p>
          <a:p>
            <a:pPr lvl="2">
              <a:buFont typeface="Arial" pitchFamily="34" charset="0"/>
              <a:buChar char="•"/>
            </a:pPr>
            <a:r>
              <a:rPr lang="en-US" sz="2800" dirty="0"/>
              <a:t>Sensory supports</a:t>
            </a:r>
          </a:p>
          <a:p>
            <a:endParaRPr lang="en-US" dirty="0"/>
          </a:p>
        </p:txBody>
      </p:sp>
      <p:pic>
        <p:nvPicPr>
          <p:cNvPr id="5122" name="Picture 2" descr="Image result for checking off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381" y="174830"/>
            <a:ext cx="1743075" cy="175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2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cstate="print"/>
          <a:srcRect/>
          <a:stretch>
            <a:fillRect/>
          </a:stretch>
        </p:blipFill>
        <p:spPr bwMode="auto">
          <a:xfrm>
            <a:off x="0" y="269875"/>
            <a:ext cx="8458200" cy="6588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Image result for zones of regulation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444"/>
            <a:ext cx="2743200" cy="34550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zones of regulation strateg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312"/>
            <a:ext cx="2848817" cy="36929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yellow zone strateg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75487"/>
            <a:ext cx="27432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red zone strateg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445750"/>
            <a:ext cx="2750369" cy="356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685800"/>
            <a:ext cx="7520940" cy="548640"/>
          </a:xfrm>
        </p:spPr>
        <p:txBody>
          <a:bodyPr>
            <a:normAutofit fontScale="90000"/>
          </a:bodyPr>
          <a:lstStyle/>
          <a:p>
            <a:r>
              <a:rPr lang="en-US" dirty="0">
                <a:solidFill>
                  <a:schemeClr val="accent5"/>
                </a:solidFill>
              </a:rPr>
              <a:t>Other toolbox ideas</a:t>
            </a:r>
          </a:p>
        </p:txBody>
      </p:sp>
      <p:pic>
        <p:nvPicPr>
          <p:cNvPr id="16386" name="Picture 2" descr="Image result for popsicle sticks in a 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4590177"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0177" y="3793291"/>
            <a:ext cx="4553823" cy="303683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paper fortune t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aper fortune tell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s3.amazonaws.com/images.melissaesplin.com/wp-content/uploads/2010/06/isly-fortune-tell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177" y="-19941"/>
            <a:ext cx="3813232" cy="38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62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520940" cy="548640"/>
          </a:xfrm>
        </p:spPr>
        <p:txBody>
          <a:bodyPr>
            <a:normAutofit fontScale="90000"/>
          </a:bodyPr>
          <a:lstStyle/>
          <a:p>
            <a:r>
              <a:rPr lang="en-US" dirty="0">
                <a:solidFill>
                  <a:schemeClr val="tx1"/>
                </a:solidFill>
              </a:rPr>
              <a:t>Chill Zone</a:t>
            </a:r>
            <a:br>
              <a:rPr lang="en-US" dirty="0">
                <a:solidFill>
                  <a:schemeClr val="tx1"/>
                </a:solidFill>
              </a:rPr>
            </a:br>
            <a:r>
              <a:rPr lang="en-US" dirty="0">
                <a:solidFill>
                  <a:schemeClr val="tx1"/>
                </a:solidFill>
              </a:rPr>
              <a:t>Quiet Space</a:t>
            </a:r>
            <a:br>
              <a:rPr lang="en-US" dirty="0">
                <a:solidFill>
                  <a:schemeClr val="tx1"/>
                </a:solidFill>
              </a:rPr>
            </a:br>
            <a:r>
              <a:rPr lang="en-US" dirty="0">
                <a:solidFill>
                  <a:schemeClr val="tx1"/>
                </a:solidFill>
              </a:rPr>
              <a:t>Zen corner</a:t>
            </a:r>
            <a:br>
              <a:rPr lang="en-US" dirty="0">
                <a:solidFill>
                  <a:schemeClr val="tx1"/>
                </a:solidFill>
              </a:rPr>
            </a:br>
            <a:r>
              <a:rPr lang="en-US" dirty="0">
                <a:solidFill>
                  <a:schemeClr val="tx1"/>
                </a:solidFill>
              </a:rPr>
              <a:t>reading nook</a:t>
            </a:r>
            <a:br>
              <a:rPr lang="en-US" dirty="0">
                <a:solidFill>
                  <a:schemeClr val="tx1"/>
                </a:solidFill>
              </a:rPr>
            </a:br>
            <a:r>
              <a:rPr lang="en-US" dirty="0">
                <a:solidFill>
                  <a:schemeClr val="tx1"/>
                </a:solidFill>
              </a:rPr>
              <a:t>Safe place</a:t>
            </a:r>
            <a:br>
              <a:rPr lang="en-US" dirty="0">
                <a:solidFill>
                  <a:schemeClr val="tx1"/>
                </a:solidFill>
              </a:rPr>
            </a:br>
            <a:r>
              <a:rPr lang="en-US" dirty="0">
                <a:solidFill>
                  <a:schemeClr val="tx1"/>
                </a:solidFill>
              </a:rPr>
              <a:t>Relaxation station</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3414409"/>
            <a:ext cx="4114800" cy="344359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86602" y="914400"/>
            <a:ext cx="2509995" cy="3881437"/>
          </a:xfrm>
        </p:spPr>
      </p:pic>
    </p:spTree>
    <p:extLst>
      <p:ext uri="{BB962C8B-B14F-4D97-AF65-F5344CB8AC3E}">
        <p14:creationId xmlns:p14="http://schemas.microsoft.com/office/powerpoint/2010/main" val="201334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6347714" cy="1320800"/>
          </a:xfrm>
        </p:spPr>
        <p:txBody>
          <a:bodyPr/>
          <a:lstStyle/>
          <a:p>
            <a:r>
              <a:rPr lang="en-US" dirty="0">
                <a:solidFill>
                  <a:schemeClr val="accent5"/>
                </a:solidFill>
              </a:rPr>
              <a:t>Tools for self-regulation </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524000" y="889000"/>
            <a:ext cx="5867400" cy="5661659"/>
          </a:xfrm>
        </p:spPr>
      </p:pic>
    </p:spTree>
    <p:extLst>
      <p:ext uri="{BB962C8B-B14F-4D97-AF65-F5344CB8AC3E}">
        <p14:creationId xmlns:p14="http://schemas.microsoft.com/office/powerpoint/2010/main" val="113568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editation k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0301925" cy="68545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1066800"/>
            <a:ext cx="7520940" cy="548640"/>
          </a:xfrm>
        </p:spPr>
        <p:txBody>
          <a:bodyPr>
            <a:normAutofit fontScale="90000"/>
          </a:bodyPr>
          <a:lstStyle/>
          <a:p>
            <a:r>
              <a:rPr lang="en-US" sz="4400" dirty="0">
                <a:solidFill>
                  <a:schemeClr val="accent5"/>
                </a:solidFill>
              </a:rPr>
              <a:t>Calming </a:t>
            </a:r>
            <a:br>
              <a:rPr lang="en-US" sz="4400" dirty="0">
                <a:solidFill>
                  <a:schemeClr val="accent5"/>
                </a:solidFill>
              </a:rPr>
            </a:br>
            <a:r>
              <a:rPr lang="en-US" sz="4400" dirty="0">
                <a:solidFill>
                  <a:schemeClr val="accent5"/>
                </a:solidFill>
              </a:rPr>
              <a:t>techniques </a:t>
            </a:r>
          </a:p>
        </p:txBody>
      </p:sp>
    </p:spTree>
    <p:extLst>
      <p:ext uri="{BB962C8B-B14F-4D97-AF65-F5344CB8AC3E}">
        <p14:creationId xmlns:p14="http://schemas.microsoft.com/office/powerpoint/2010/main" val="4273195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520940" cy="548640"/>
          </a:xfrm>
        </p:spPr>
        <p:txBody>
          <a:bodyPr>
            <a:normAutofit fontScale="90000"/>
          </a:bodyPr>
          <a:lstStyle/>
          <a:p>
            <a:r>
              <a:rPr lang="en-US" sz="3600" dirty="0">
                <a:solidFill>
                  <a:schemeClr val="accent5"/>
                </a:solidFill>
              </a:rPr>
              <a:t>DEEP BREATHING</a:t>
            </a:r>
          </a:p>
        </p:txBody>
      </p:sp>
      <p:pic>
        <p:nvPicPr>
          <p:cNvPr id="3074" name="Picture 2" descr="Image result for lazy 8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3465"/>
            <a:ext cx="4267200" cy="30510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lowing hot s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0"/>
            <a:ext cx="457771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51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56997A-63E6-48FE-B8AF-48453FB7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8868" y="3289450"/>
            <a:ext cx="4315720" cy="233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FE956454-C081-499F-B67E-24BE2CCA8493}"/>
              </a:ext>
            </a:extLst>
          </p:cNvPr>
          <p:cNvSpPr>
            <a:spLocks noGrp="1"/>
          </p:cNvSpPr>
          <p:nvPr/>
        </p:nvSpPr>
        <p:spPr>
          <a:xfrm>
            <a:off x="41928" y="20595"/>
            <a:ext cx="8229600" cy="1417638"/>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accent5"/>
                </a:solidFill>
              </a:rPr>
              <a:t>Mindful Meditation</a:t>
            </a:r>
            <a:br>
              <a:rPr lang="en-GB" dirty="0">
                <a:solidFill>
                  <a:schemeClr val="accent5"/>
                </a:solidFill>
              </a:rPr>
            </a:br>
            <a:r>
              <a:rPr lang="en-GB" sz="2800" dirty="0">
                <a:solidFill>
                  <a:schemeClr val="accent2"/>
                </a:solidFill>
              </a:rPr>
              <a:t>Tracing the fingers and counting the breaths </a:t>
            </a:r>
          </a:p>
          <a:p>
            <a:r>
              <a:rPr lang="en-GB" sz="2800" dirty="0">
                <a:solidFill>
                  <a:schemeClr val="accent2"/>
                </a:solidFill>
              </a:rPr>
              <a:t>in and out</a:t>
            </a:r>
            <a:endParaRPr lang="en-GB" dirty="0">
              <a:solidFill>
                <a:schemeClr val="accent2"/>
              </a:solidFill>
            </a:endParaRPr>
          </a:p>
        </p:txBody>
      </p:sp>
      <p:pic>
        <p:nvPicPr>
          <p:cNvPr id="7" name="Picture 6">
            <a:extLst>
              <a:ext uri="{FF2B5EF4-FFF2-40B4-BE49-F238E27FC236}">
                <a16:creationId xmlns:a16="http://schemas.microsoft.com/office/drawing/2014/main" id="{C7624917-4839-425B-900D-9BE7F28B7E1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66" y="3056297"/>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rId4"/>
            <a:extLst>
              <a:ext uri="{FF2B5EF4-FFF2-40B4-BE49-F238E27FC236}">
                <a16:creationId xmlns:a16="http://schemas.microsoft.com/office/drawing/2014/main" id="{E2A1AF8F-7626-4EF6-BE0E-754CF27B1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302128">
            <a:off x="5478561" y="2906893"/>
            <a:ext cx="2219325" cy="389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3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513DF97-C5FF-4096-BF74-A98D47F6B58D}"/>
              </a:ext>
            </a:extLst>
          </p:cNvPr>
          <p:cNvSpPr>
            <a:spLocks noGrp="1"/>
          </p:cNvSpPr>
          <p:nvPr/>
        </p:nvSpPr>
        <p:spPr>
          <a:xfrm>
            <a:off x="165993" y="3536475"/>
            <a:ext cx="4032448" cy="688503"/>
          </a:xfrm>
          <a:prstGeom prst="rect">
            <a:avLst/>
          </a:prstGeom>
        </p:spPr>
        <p:txBody>
          <a:bodyPr vert="horz" lIns="91440" tIns="45720" rIns="91440" bIns="45720" rtlCol="0" anchor="t">
            <a:normAutofit fontScale="97500" lnSpcReduction="100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100" dirty="0">
                <a:solidFill>
                  <a:schemeClr val="accent5"/>
                </a:solidFill>
              </a:rPr>
              <a:t>Mindful smelling</a:t>
            </a:r>
          </a:p>
        </p:txBody>
      </p:sp>
      <p:pic>
        <p:nvPicPr>
          <p:cNvPr id="14" name="Content Placeholder 3">
            <a:extLst>
              <a:ext uri="{FF2B5EF4-FFF2-40B4-BE49-F238E27FC236}">
                <a16:creationId xmlns:a16="http://schemas.microsoft.com/office/drawing/2014/main" id="{F9A23977-9F95-4C7E-8930-68F0D888FA96}"/>
              </a:ext>
            </a:extLst>
          </p:cNvPr>
          <p:cNvPicPr>
            <a:picLocks noGrp="1" noChangeAspect="1"/>
          </p:cNvPicPr>
          <p:nvPr/>
        </p:nvPicPr>
        <p:blipFill>
          <a:blip r:embed="rId2">
            <a:extLst>
              <a:ext uri="{28A0092B-C50C-407E-A947-70E740481C1C}">
                <a14:useLocalDpi xmlns:a14="http://schemas.microsoft.com/office/drawing/2010/main" val="0"/>
              </a:ext>
            </a:extLst>
          </a:blip>
          <a:srcRect t="8527" b="8527"/>
          <a:stretch>
            <a:fillRect/>
          </a:stretch>
        </p:blipFill>
        <p:spPr>
          <a:xfrm>
            <a:off x="141250" y="4429097"/>
            <a:ext cx="3986470" cy="2192405"/>
          </a:xfrm>
          <a:prstGeom prst="rect">
            <a:avLst/>
          </a:prstGeom>
        </p:spPr>
      </p:pic>
      <p:sp>
        <p:nvSpPr>
          <p:cNvPr id="15" name="Title 1">
            <a:extLst>
              <a:ext uri="{FF2B5EF4-FFF2-40B4-BE49-F238E27FC236}">
                <a16:creationId xmlns:a16="http://schemas.microsoft.com/office/drawing/2014/main" id="{DEBAC905-2052-4A15-9A1F-427D15AD971D}"/>
              </a:ext>
            </a:extLst>
          </p:cNvPr>
          <p:cNvSpPr txBox="1">
            <a:spLocks/>
          </p:cNvSpPr>
          <p:nvPr/>
        </p:nvSpPr>
        <p:spPr>
          <a:xfrm>
            <a:off x="3962400" y="84323"/>
            <a:ext cx="3528392" cy="644081"/>
          </a:xfrm>
          <a:prstGeom prst="rect">
            <a:avLst/>
          </a:prstGeom>
        </p:spPr>
        <p:txBody>
          <a:bodyPr vert="horz" lIns="91440" tIns="45720" rIns="91440" bIns="45720" rtlCol="0" anchor="ctr">
            <a:normAutofit fontScale="925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100" dirty="0">
                <a:solidFill>
                  <a:schemeClr val="accent5"/>
                </a:solidFill>
                <a:latin typeface="+mj-lt"/>
              </a:rPr>
              <a:t>Mindful eating</a:t>
            </a:r>
          </a:p>
        </p:txBody>
      </p:sp>
      <p:pic>
        <p:nvPicPr>
          <p:cNvPr id="16" name="Content Placeholder 5">
            <a:extLst>
              <a:ext uri="{FF2B5EF4-FFF2-40B4-BE49-F238E27FC236}">
                <a16:creationId xmlns:a16="http://schemas.microsoft.com/office/drawing/2014/main" id="{98D324AC-C1F4-4685-BF60-72BF810B4B91}"/>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28914" b="6833"/>
          <a:stretch/>
        </p:blipFill>
        <p:spPr>
          <a:xfrm>
            <a:off x="4198441" y="971812"/>
            <a:ext cx="3118960" cy="2371429"/>
          </a:xfrm>
          <a:prstGeom prst="rect">
            <a:avLst/>
          </a:prstGeom>
        </p:spPr>
      </p:pic>
      <p:sp>
        <p:nvSpPr>
          <p:cNvPr id="17" name="Title 1">
            <a:extLst>
              <a:ext uri="{FF2B5EF4-FFF2-40B4-BE49-F238E27FC236}">
                <a16:creationId xmlns:a16="http://schemas.microsoft.com/office/drawing/2014/main" id="{1775655D-90D8-4AED-9C2F-3040E6F8FDA6}"/>
              </a:ext>
            </a:extLst>
          </p:cNvPr>
          <p:cNvSpPr txBox="1">
            <a:spLocks/>
          </p:cNvSpPr>
          <p:nvPr/>
        </p:nvSpPr>
        <p:spPr>
          <a:xfrm>
            <a:off x="4495800" y="3402092"/>
            <a:ext cx="4267200" cy="957268"/>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accent5"/>
                </a:solidFill>
                <a:latin typeface="+mj-lt"/>
              </a:rPr>
              <a:t>Mindful listening</a:t>
            </a:r>
          </a:p>
        </p:txBody>
      </p:sp>
      <p:pic>
        <p:nvPicPr>
          <p:cNvPr id="18" name="Content Placeholder 3">
            <a:extLst>
              <a:ext uri="{FF2B5EF4-FFF2-40B4-BE49-F238E27FC236}">
                <a16:creationId xmlns:a16="http://schemas.microsoft.com/office/drawing/2014/main" id="{6EAB4E33-AEB6-42E0-9548-15A9EE0D62B4}"/>
              </a:ext>
            </a:extLst>
          </p:cNvPr>
          <p:cNvPicPr>
            <a:picLocks noChangeAspect="1"/>
          </p:cNvPicPr>
          <p:nvPr/>
        </p:nvPicPr>
        <p:blipFill>
          <a:blip r:embed="rId4">
            <a:extLst>
              <a:ext uri="{28A0092B-C50C-407E-A947-70E740481C1C}">
                <a14:useLocalDpi xmlns:a14="http://schemas.microsoft.com/office/drawing/2010/main" val="0"/>
              </a:ext>
            </a:extLst>
          </a:blip>
          <a:srcRect t="22502" b="22502"/>
          <a:stretch>
            <a:fillRect/>
          </a:stretch>
        </p:blipFill>
        <p:spPr>
          <a:xfrm>
            <a:off x="4572000" y="4418211"/>
            <a:ext cx="3657600" cy="2011539"/>
          </a:xfrm>
          <a:prstGeom prst="rect">
            <a:avLst/>
          </a:prstGeom>
        </p:spPr>
      </p:pic>
      <p:sp>
        <p:nvSpPr>
          <p:cNvPr id="19" name="Title 1">
            <a:extLst>
              <a:ext uri="{FF2B5EF4-FFF2-40B4-BE49-F238E27FC236}">
                <a16:creationId xmlns:a16="http://schemas.microsoft.com/office/drawing/2014/main" id="{0D6805D9-78CB-495C-ADD0-D49EDB9A7568}"/>
              </a:ext>
            </a:extLst>
          </p:cNvPr>
          <p:cNvSpPr txBox="1">
            <a:spLocks/>
          </p:cNvSpPr>
          <p:nvPr/>
        </p:nvSpPr>
        <p:spPr>
          <a:xfrm>
            <a:off x="362542" y="337695"/>
            <a:ext cx="3610744" cy="957268"/>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100" dirty="0">
                <a:solidFill>
                  <a:schemeClr val="accent5"/>
                </a:solidFill>
                <a:latin typeface="+mj-lt"/>
              </a:rPr>
              <a:t>Mindful touch</a:t>
            </a:r>
          </a:p>
        </p:txBody>
      </p:sp>
      <p:pic>
        <p:nvPicPr>
          <p:cNvPr id="20" name="Picture 19" descr="Image result for feather">
            <a:extLst>
              <a:ext uri="{FF2B5EF4-FFF2-40B4-BE49-F238E27FC236}">
                <a16:creationId xmlns:a16="http://schemas.microsoft.com/office/drawing/2014/main" id="{4915D68A-606E-47F1-8C43-D707D8EF4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67" y="127519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0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orig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635" y="2286001"/>
            <a:ext cx="4418576"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solidFill>
                  <a:schemeClr val="accent5"/>
                </a:solidFill>
              </a:rPr>
              <a:t>Calming Activities</a:t>
            </a:r>
          </a:p>
        </p:txBody>
      </p:sp>
      <p:sp>
        <p:nvSpPr>
          <p:cNvPr id="2" name="Content Placeholder 1"/>
          <p:cNvSpPr>
            <a:spLocks noGrp="1"/>
          </p:cNvSpPr>
          <p:nvPr>
            <p:ph sz="half" idx="1"/>
          </p:nvPr>
        </p:nvSpPr>
        <p:spPr/>
        <p:txBody>
          <a:bodyPr>
            <a:normAutofit/>
          </a:bodyPr>
          <a:lstStyle/>
          <a:p>
            <a:r>
              <a:rPr lang="en-US" sz="2800" dirty="0"/>
              <a:t>Puzzles</a:t>
            </a:r>
          </a:p>
          <a:p>
            <a:r>
              <a:rPr lang="en-US" sz="2800" dirty="0"/>
              <a:t>Listen to Music</a:t>
            </a:r>
          </a:p>
          <a:p>
            <a:r>
              <a:rPr lang="en-US" sz="2800" dirty="0"/>
              <a:t>Draw/Paint</a:t>
            </a:r>
          </a:p>
          <a:p>
            <a:r>
              <a:rPr lang="en-US" sz="2800" dirty="0"/>
              <a:t>Origami</a:t>
            </a:r>
          </a:p>
          <a:p>
            <a:r>
              <a:rPr lang="en-US" sz="2800" dirty="0"/>
              <a:t>Play-</a:t>
            </a:r>
            <a:r>
              <a:rPr lang="en-US" sz="2800" dirty="0" err="1"/>
              <a:t>Doh</a:t>
            </a:r>
            <a:r>
              <a:rPr lang="en-US" sz="2800" dirty="0"/>
              <a:t>/clay</a:t>
            </a:r>
          </a:p>
          <a:p>
            <a:r>
              <a:rPr lang="en-US" sz="2800" dirty="0"/>
              <a:t>Read</a:t>
            </a:r>
          </a:p>
          <a:p>
            <a:r>
              <a:rPr lang="en-US" sz="2800" dirty="0"/>
              <a:t>Stack Rocks</a:t>
            </a:r>
          </a:p>
          <a:p>
            <a:endParaRPr lang="en-US" sz="2800" dirty="0"/>
          </a:p>
          <a:p>
            <a:endParaRPr lang="en-US" sz="2800" dirty="0"/>
          </a:p>
          <a:p>
            <a:endParaRPr lang="en-US" sz="2800" dirty="0"/>
          </a:p>
        </p:txBody>
      </p:sp>
      <p:pic>
        <p:nvPicPr>
          <p:cNvPr id="5" name="Picture 3" descr="balanced rock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362256"/>
            <a:ext cx="1541436" cy="202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Image result for play doug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3326">
            <a:off x="6856910" y="473791"/>
            <a:ext cx="1440257" cy="18015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dult coloring boo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268" y="3079930"/>
            <a:ext cx="2599026" cy="194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0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kid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5256203" cy="35111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609600"/>
            <a:ext cx="7520940" cy="3579849"/>
          </a:xfrm>
        </p:spPr>
        <p:txBody>
          <a:bodyPr>
            <a:normAutofit/>
          </a:bodyPr>
          <a:lstStyle/>
          <a:p>
            <a:pPr marL="0" indent="0"/>
            <a:r>
              <a:rPr lang="en-US" sz="4000" dirty="0"/>
              <a:t>Life is 10% what happens to us and 90% how we react to it. </a:t>
            </a:r>
            <a:r>
              <a:rPr lang="en-US" sz="4000" dirty="0">
                <a:solidFill>
                  <a:schemeClr val="tx1">
                    <a:lumMod val="50000"/>
                    <a:lumOff val="50000"/>
                  </a:schemeClr>
                </a:solidFill>
              </a:rPr>
              <a:t>- </a:t>
            </a:r>
            <a:r>
              <a:rPr lang="en-US" sz="4000" dirty="0">
                <a:solidFill>
                  <a:schemeClr val="accent5"/>
                </a:solidFill>
              </a:rPr>
              <a:t>Charles Swindoll </a:t>
            </a:r>
          </a:p>
        </p:txBody>
      </p:sp>
    </p:spTree>
    <p:extLst>
      <p:ext uri="{BB962C8B-B14F-4D97-AF65-F5344CB8AC3E}">
        <p14:creationId xmlns:p14="http://schemas.microsoft.com/office/powerpoint/2010/main" val="1351211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Title 1"/>
          <p:cNvSpPr>
            <a:spLocks noGrp="1"/>
          </p:cNvSpPr>
          <p:nvPr>
            <p:ph type="title"/>
          </p:nvPr>
        </p:nvSpPr>
        <p:spPr>
          <a:xfrm>
            <a:off x="457200" y="304800"/>
            <a:ext cx="8229600" cy="1143000"/>
          </a:xfrm>
        </p:spPr>
        <p:txBody>
          <a:bodyPr/>
          <a:lstStyle/>
          <a:p>
            <a:r>
              <a:rPr lang="en-US" sz="4400" dirty="0">
                <a:solidFill>
                  <a:schemeClr val="accent5"/>
                </a:solidFill>
              </a:rPr>
              <a:t>Sensory tools</a:t>
            </a:r>
            <a:endParaRPr lang="en-US" sz="4400" b="1" dirty="0">
              <a:solidFill>
                <a:schemeClr val="accent5"/>
              </a:solidFill>
              <a:latin typeface="Curlz MT" pitchFamily="82" charset="0"/>
            </a:endParaRPr>
          </a:p>
        </p:txBody>
      </p:sp>
      <p:sp>
        <p:nvSpPr>
          <p:cNvPr id="78851" name="Content Placeholder 2"/>
          <p:cNvSpPr>
            <a:spLocks noGrp="1"/>
          </p:cNvSpPr>
          <p:nvPr>
            <p:ph idx="1"/>
          </p:nvPr>
        </p:nvSpPr>
        <p:spPr>
          <a:xfrm>
            <a:off x="457200" y="2438400"/>
            <a:ext cx="8229600" cy="4419600"/>
          </a:xfrm>
        </p:spPr>
        <p:txBody>
          <a:bodyPr/>
          <a:lstStyle/>
          <a:p>
            <a:pPr marL="0" indent="0" eaLnBrk="1" hangingPunct="1">
              <a:buFont typeface="Arial" pitchFamily="34" charset="0"/>
              <a:buNone/>
              <a:defRPr/>
            </a:pPr>
            <a:endParaRPr lang="en-US" sz="1400" dirty="0">
              <a:solidFill>
                <a:srgbClr val="3333FF"/>
              </a:solidFill>
              <a:latin typeface="Comic Sans MS" pitchFamily="66" charset="0"/>
            </a:endParaRPr>
          </a:p>
          <a:p>
            <a:pPr marL="0" indent="0" eaLnBrk="1" hangingPunct="1">
              <a:buFont typeface="Arial" pitchFamily="34" charset="0"/>
              <a:buNone/>
              <a:defRPr/>
            </a:pPr>
            <a:endParaRPr lang="en-US" sz="2800" dirty="0">
              <a:solidFill>
                <a:srgbClr val="3333FF"/>
              </a:solidFill>
              <a:latin typeface="Comic Sans MS" pitchFamily="66" charset="0"/>
            </a:endParaRPr>
          </a:p>
          <a:p>
            <a:pPr eaLnBrk="1" hangingPunct="1">
              <a:buFont typeface="Arial" pitchFamily="34" charset="0"/>
              <a:buNone/>
              <a:defRPr/>
            </a:pPr>
            <a:endParaRPr lang="en-US" dirty="0"/>
          </a:p>
        </p:txBody>
      </p:sp>
      <p:pic>
        <p:nvPicPr>
          <p:cNvPr id="49159" name="Picture 7" descr="visual timer"/>
          <p:cNvPicPr>
            <a:picLocks noChangeAspect="1" noChangeArrowheads="1"/>
          </p:cNvPicPr>
          <p:nvPr/>
        </p:nvPicPr>
        <p:blipFill>
          <a:blip r:embed="rId3">
            <a:extLst>
              <a:ext uri="{28A0092B-C50C-407E-A947-70E740481C1C}">
                <a14:useLocalDpi xmlns:a14="http://schemas.microsoft.com/office/drawing/2010/main" val="0"/>
              </a:ext>
            </a:extLst>
          </a:blip>
          <a:srcRect l="17999" r="23500" b="5499"/>
          <a:stretch>
            <a:fillRect/>
          </a:stretch>
        </p:blipFill>
        <p:spPr bwMode="auto">
          <a:xfrm>
            <a:off x="2438400" y="2684241"/>
            <a:ext cx="13716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ear mu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70280"/>
            <a:ext cx="1372892" cy="137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lava 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230" y="3886200"/>
            <a:ext cx="2766770" cy="2766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nsory cush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2360">
            <a:off x="4872925" y="3229620"/>
            <a:ext cx="1985075" cy="1985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ensory cushi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4800600"/>
            <a:ext cx="2438400" cy="1661596"/>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prickly balls"/>
          <p:cNvPicPr>
            <a:picLocks noChangeAspect="1" noChangeArrowheads="1"/>
          </p:cNvPicPr>
          <p:nvPr/>
        </p:nvPicPr>
        <p:blipFill>
          <a:blip r:embed="rId8" cstate="print">
            <a:extLst>
              <a:ext uri="{28A0092B-C50C-407E-A947-70E740481C1C}">
                <a14:useLocalDpi xmlns:a14="http://schemas.microsoft.com/office/drawing/2010/main" val="0"/>
              </a:ext>
            </a:extLst>
          </a:blip>
          <a:srcRect b="-999"/>
          <a:stretch>
            <a:fillRect/>
          </a:stretch>
        </p:blipFill>
        <p:spPr bwMode="auto">
          <a:xfrm>
            <a:off x="3936892" y="1430480"/>
            <a:ext cx="1270215" cy="127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mage result for sensory too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9031" y="4738429"/>
            <a:ext cx="1785938"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nd tim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76197">
            <a:off x="654801" y="1680842"/>
            <a:ext cx="1336942" cy="20067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avend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84159">
            <a:off x="5733340" y="1743172"/>
            <a:ext cx="2039706" cy="20397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now glo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639762">
            <a:off x="5234517" y="365695"/>
            <a:ext cx="1382062" cy="13820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play doug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488242">
            <a:off x="7518696" y="2334971"/>
            <a:ext cx="1001670" cy="12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5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43" y="293021"/>
            <a:ext cx="6347714" cy="1320800"/>
          </a:xfrm>
        </p:spPr>
        <p:txBody>
          <a:bodyPr/>
          <a:lstStyle/>
          <a:p>
            <a:r>
              <a:rPr lang="en-US" dirty="0">
                <a:solidFill>
                  <a:schemeClr val="accent5"/>
                </a:solidFill>
              </a:rPr>
              <a:t>Sensory strategies</a:t>
            </a:r>
          </a:p>
        </p:txBody>
      </p:sp>
      <p:sp>
        <p:nvSpPr>
          <p:cNvPr id="3" name="Content Placeholder 2"/>
          <p:cNvSpPr>
            <a:spLocks noGrp="1"/>
          </p:cNvSpPr>
          <p:nvPr>
            <p:ph sz="half" idx="1"/>
          </p:nvPr>
        </p:nvSpPr>
        <p:spPr>
          <a:xfrm>
            <a:off x="822960" y="1097280"/>
            <a:ext cx="3672840" cy="5532120"/>
          </a:xfrm>
        </p:spPr>
        <p:txBody>
          <a:bodyPr>
            <a:normAutofit fontScale="92500"/>
          </a:bodyPr>
          <a:lstStyle/>
          <a:p>
            <a:r>
              <a:rPr lang="en-US" sz="2400" dirty="0"/>
              <a:t>Bear Hug</a:t>
            </a:r>
          </a:p>
          <a:p>
            <a:r>
              <a:rPr lang="en-US" sz="2400" dirty="0"/>
              <a:t>Spaghetti Noodle</a:t>
            </a:r>
          </a:p>
          <a:p>
            <a:r>
              <a:rPr lang="en-US" sz="2400" dirty="0"/>
              <a:t>Swing/rock</a:t>
            </a:r>
          </a:p>
          <a:p>
            <a:r>
              <a:rPr lang="en-US" sz="2400" dirty="0"/>
              <a:t>Go for a walk</a:t>
            </a:r>
          </a:p>
          <a:p>
            <a:r>
              <a:rPr lang="en-US" sz="2400" dirty="0"/>
              <a:t>Wall push ups</a:t>
            </a:r>
          </a:p>
          <a:p>
            <a:r>
              <a:rPr lang="en-US" sz="2400" dirty="0"/>
              <a:t>Straw (breath or chew)</a:t>
            </a:r>
          </a:p>
          <a:p>
            <a:r>
              <a:rPr lang="en-US" sz="2400" dirty="0"/>
              <a:t>Blow bubbles</a:t>
            </a:r>
          </a:p>
          <a:p>
            <a:r>
              <a:rPr lang="en-US" sz="2400" dirty="0"/>
              <a:t>Classical music</a:t>
            </a:r>
          </a:p>
          <a:p>
            <a:r>
              <a:rPr lang="en-US" sz="2400" dirty="0"/>
              <a:t>Roll on an exercise ball</a:t>
            </a:r>
          </a:p>
          <a:p>
            <a:r>
              <a:rPr lang="en-US" sz="2400" dirty="0"/>
              <a:t>Trampoline </a:t>
            </a:r>
          </a:p>
          <a:p>
            <a:r>
              <a:rPr lang="en-US" sz="2400" dirty="0"/>
              <a:t>Blanket roll</a:t>
            </a:r>
          </a:p>
        </p:txBody>
      </p:sp>
      <p:pic>
        <p:nvPicPr>
          <p:cNvPr id="7174" name="Picture 6" descr="Image result for kid with headph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041838"/>
            <a:ext cx="2590800" cy="25875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kid on exercise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648" y="-7620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kid stretch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946" y="2171700"/>
            <a:ext cx="315805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2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30" y="844584"/>
            <a:ext cx="7520940" cy="548640"/>
          </a:xfrm>
        </p:spPr>
        <p:txBody>
          <a:bodyPr>
            <a:normAutofit fontScale="90000"/>
          </a:bodyPr>
          <a:lstStyle/>
          <a:p>
            <a:pPr algn="ctr"/>
            <a:r>
              <a:rPr lang="en-US" dirty="0">
                <a:solidFill>
                  <a:srgbClr val="C00000"/>
                </a:solidFill>
              </a:rPr>
              <a:t>Any questions</a:t>
            </a:r>
          </a:p>
        </p:txBody>
      </p:sp>
      <p:pic>
        <p:nvPicPr>
          <p:cNvPr id="2050" name="Picture 2" descr="40 Favorite Interview Questions from Some of the Sharpest Folks We Know |  First Round Review">
            <a:extLst>
              <a:ext uri="{FF2B5EF4-FFF2-40B4-BE49-F238E27FC236}">
                <a16:creationId xmlns:a16="http://schemas.microsoft.com/office/drawing/2014/main" id="{3519F86D-3C6E-014D-B34D-0225BE0BE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67667"/>
            <a:ext cx="2889250" cy="192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0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43" y="489858"/>
            <a:ext cx="7520940" cy="548640"/>
          </a:xfrm>
        </p:spPr>
        <p:txBody>
          <a:bodyPr>
            <a:normAutofit fontScale="90000"/>
          </a:bodyPr>
          <a:lstStyle/>
          <a:p>
            <a:r>
              <a:rPr lang="en-US" sz="4000" dirty="0">
                <a:solidFill>
                  <a:schemeClr val="tx1"/>
                </a:solidFill>
              </a:rPr>
              <a:t>What are The </a:t>
            </a:r>
            <a:r>
              <a:rPr lang="en-US" sz="4000" b="1" dirty="0">
                <a:solidFill>
                  <a:srgbClr val="0070C0"/>
                </a:solidFill>
              </a:rPr>
              <a:t>Z</a:t>
            </a:r>
            <a:r>
              <a:rPr lang="en-US" sz="4000" b="1" dirty="0">
                <a:solidFill>
                  <a:srgbClr val="00B050"/>
                </a:solidFill>
              </a:rPr>
              <a:t>O</a:t>
            </a:r>
            <a:r>
              <a:rPr lang="en-US" sz="4000" b="1" dirty="0">
                <a:solidFill>
                  <a:srgbClr val="FFFF00"/>
                </a:solidFill>
              </a:rPr>
              <a:t>N</a:t>
            </a:r>
            <a:r>
              <a:rPr lang="en-US" sz="4000" b="1" dirty="0">
                <a:solidFill>
                  <a:srgbClr val="FF0000"/>
                </a:solidFill>
              </a:rPr>
              <a:t>E</a:t>
            </a:r>
            <a:r>
              <a:rPr lang="en-US" sz="4000" b="1" dirty="0">
                <a:solidFill>
                  <a:schemeClr val="tx1"/>
                </a:solidFill>
              </a:rPr>
              <a:t>S</a:t>
            </a:r>
            <a:r>
              <a:rPr lang="en-US" sz="4000" b="1" dirty="0"/>
              <a:t> </a:t>
            </a:r>
            <a:r>
              <a:rPr lang="en-US" sz="4000" dirty="0">
                <a:solidFill>
                  <a:schemeClr val="tx1"/>
                </a:solidFill>
              </a:rPr>
              <a:t>of</a:t>
            </a:r>
            <a:r>
              <a:rPr lang="en-US" sz="4000" dirty="0"/>
              <a:t> </a:t>
            </a:r>
            <a:r>
              <a:rPr lang="en-US" sz="4000" dirty="0">
                <a:solidFill>
                  <a:schemeClr val="tx1"/>
                </a:solidFill>
              </a:rPr>
              <a:t>Regulation®? </a:t>
            </a:r>
          </a:p>
        </p:txBody>
      </p:sp>
      <p:sp>
        <p:nvSpPr>
          <p:cNvPr id="3" name="Content Placeholder 2"/>
          <p:cNvSpPr>
            <a:spLocks noGrp="1"/>
          </p:cNvSpPr>
          <p:nvPr>
            <p:ph idx="1"/>
          </p:nvPr>
        </p:nvSpPr>
        <p:spPr>
          <a:xfrm>
            <a:off x="152400" y="2217882"/>
            <a:ext cx="7520940" cy="4106718"/>
          </a:xfrm>
        </p:spPr>
        <p:txBody>
          <a:bodyPr>
            <a:normAutofit lnSpcReduction="10000"/>
          </a:bodyPr>
          <a:lstStyle/>
          <a:p>
            <a:r>
              <a:rPr lang="en-US" sz="2400" dirty="0"/>
              <a:t>Concept designed by Leah </a:t>
            </a:r>
            <a:r>
              <a:rPr lang="en-US" sz="2400" dirty="0" err="1"/>
              <a:t>Kuypers</a:t>
            </a:r>
            <a:r>
              <a:rPr lang="en-US" sz="2400" dirty="0"/>
              <a:t>, Occupational Therapist</a:t>
            </a:r>
          </a:p>
          <a:p>
            <a:r>
              <a:rPr lang="en-US" sz="2400" dirty="0"/>
              <a:t>Teaches pupils:</a:t>
            </a:r>
          </a:p>
          <a:p>
            <a:pPr lvl="1"/>
            <a:r>
              <a:rPr lang="en-US" sz="2400" dirty="0"/>
              <a:t>Vocabulary of emotional terms</a:t>
            </a:r>
          </a:p>
          <a:p>
            <a:pPr lvl="1"/>
            <a:r>
              <a:rPr lang="en-US" sz="2400" dirty="0"/>
              <a:t>How to </a:t>
            </a:r>
            <a:r>
              <a:rPr lang="en-US" sz="2400" dirty="0" err="1"/>
              <a:t>recognise</a:t>
            </a:r>
            <a:r>
              <a:rPr lang="en-US" sz="2400" dirty="0"/>
              <a:t> their own emotions</a:t>
            </a:r>
          </a:p>
          <a:p>
            <a:pPr lvl="1"/>
            <a:r>
              <a:rPr lang="en-US" sz="2400" dirty="0"/>
              <a:t>How to detect emotions of others</a:t>
            </a:r>
          </a:p>
          <a:p>
            <a:pPr lvl="1"/>
            <a:r>
              <a:rPr lang="en-US" sz="2400" dirty="0"/>
              <a:t>How others interpret their </a:t>
            </a:r>
            <a:r>
              <a:rPr lang="en-US" sz="2400" dirty="0" err="1"/>
              <a:t>behaviour</a:t>
            </a:r>
            <a:endParaRPr lang="en-US" sz="2400" dirty="0"/>
          </a:p>
          <a:p>
            <a:pPr lvl="1"/>
            <a:r>
              <a:rPr lang="en-US" sz="2400" dirty="0"/>
              <a:t>Calming and alerting strategies</a:t>
            </a:r>
          </a:p>
          <a:p>
            <a:pPr lvl="1"/>
            <a:r>
              <a:rPr lang="en-US" sz="2400" dirty="0"/>
              <a:t>Problem solving skills</a:t>
            </a:r>
          </a:p>
          <a:p>
            <a:pPr marL="0" indent="0">
              <a:buNone/>
            </a:pPr>
            <a:endParaRPr lang="en-US" sz="2400" dirty="0"/>
          </a:p>
          <a:p>
            <a:endParaRPr lang="en-US" sz="2400" dirty="0"/>
          </a:p>
        </p:txBody>
      </p:sp>
      <p:pic>
        <p:nvPicPr>
          <p:cNvPr id="6148" name="Picture 4" descr="Image result for the zones of regulatio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94" y="2825931"/>
            <a:ext cx="2299606"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47713" cy="1320800"/>
          </a:xfrm>
        </p:spPr>
        <p:txBody>
          <a:bodyPr/>
          <a:lstStyle/>
          <a:p>
            <a:r>
              <a:rPr lang="en-US" dirty="0">
                <a:solidFill>
                  <a:schemeClr val="accent5"/>
                </a:solidFill>
              </a:rPr>
              <a:t>Why teach the Zones?</a:t>
            </a:r>
          </a:p>
        </p:txBody>
      </p:sp>
      <p:sp>
        <p:nvSpPr>
          <p:cNvPr id="3" name="Content Placeholder 2"/>
          <p:cNvSpPr>
            <a:spLocks noGrp="1"/>
          </p:cNvSpPr>
          <p:nvPr>
            <p:ph idx="1"/>
          </p:nvPr>
        </p:nvSpPr>
        <p:spPr>
          <a:xfrm>
            <a:off x="-26544" y="1295400"/>
            <a:ext cx="7951344" cy="6172200"/>
          </a:xfrm>
        </p:spPr>
        <p:txBody>
          <a:bodyPr>
            <a:normAutofit/>
          </a:bodyPr>
          <a:lstStyle/>
          <a:p>
            <a:pPr lvl="1"/>
            <a:r>
              <a:rPr lang="en-US" sz="2000" dirty="0"/>
              <a:t>It gives pupils, teachers, and parents a common language to discuss emotions.</a:t>
            </a:r>
          </a:p>
          <a:p>
            <a:pPr lvl="1"/>
            <a:r>
              <a:rPr lang="en-US" sz="2000" dirty="0"/>
              <a:t>The Zones of Regulation are simple for children to understand. </a:t>
            </a:r>
          </a:p>
          <a:p>
            <a:pPr lvl="1"/>
            <a:r>
              <a:rPr lang="en-US" sz="2000" dirty="0"/>
              <a:t>Children know the different </a:t>
            </a:r>
            <a:r>
              <a:rPr lang="en-US" sz="2000" dirty="0" err="1"/>
              <a:t>colours</a:t>
            </a:r>
            <a:r>
              <a:rPr lang="en-US" sz="2000" dirty="0"/>
              <a:t>, recognize their feelings and use strategies to move to Green Zone (calm down or feel okay). </a:t>
            </a:r>
          </a:p>
          <a:p>
            <a:pPr lvl="1"/>
            <a:r>
              <a:rPr lang="en-US" sz="2000" dirty="0"/>
              <a:t>Teaching </a:t>
            </a:r>
            <a:r>
              <a:rPr lang="en-US" sz="2000" i="1" dirty="0"/>
              <a:t>healthy</a:t>
            </a:r>
            <a:r>
              <a:rPr lang="en-US" sz="2000" dirty="0"/>
              <a:t> coping and regulation strategies allows children to help themselves when they become stressed, anxious, or sad. </a:t>
            </a:r>
          </a:p>
          <a:p>
            <a:pPr lvl="1"/>
            <a:r>
              <a:rPr lang="en-US" sz="2000" dirty="0"/>
              <a:t>Typically, children who can self-regulate will turn into teens who can self-regulate. </a:t>
            </a:r>
          </a:p>
          <a:p>
            <a:pPr lvl="1"/>
            <a:r>
              <a:rPr lang="en-US" sz="2000" dirty="0"/>
              <a:t>Understanding the emotions of others helps with empathy and friendship skills. </a:t>
            </a:r>
          </a:p>
        </p:txBody>
      </p:sp>
    </p:spTree>
    <p:extLst>
      <p:ext uri="{BB962C8B-B14F-4D97-AF65-F5344CB8AC3E}">
        <p14:creationId xmlns:p14="http://schemas.microsoft.com/office/powerpoint/2010/main" val="414715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rgbClr val="00B050"/>
                </a:solidFill>
              </a:rPr>
              <a:t>The Green Zone</a:t>
            </a:r>
          </a:p>
        </p:txBody>
      </p:sp>
      <p:pic>
        <p:nvPicPr>
          <p:cNvPr id="5" name="Content Placeholder 4" descr="Diagram, venn diagram&#10;&#10;Description automatically generated">
            <a:extLst>
              <a:ext uri="{FF2B5EF4-FFF2-40B4-BE49-F238E27FC236}">
                <a16:creationId xmlns:a16="http://schemas.microsoft.com/office/drawing/2014/main" id="{71044435-127B-1541-B74F-03B897716C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33500"/>
            <a:ext cx="7203989" cy="4191000"/>
          </a:xfrm>
        </p:spPr>
      </p:pic>
    </p:spTree>
    <p:extLst>
      <p:ext uri="{BB962C8B-B14F-4D97-AF65-F5344CB8AC3E}">
        <p14:creationId xmlns:p14="http://schemas.microsoft.com/office/powerpoint/2010/main" val="66334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rgbClr val="DCDC00"/>
                </a:solidFill>
              </a:rPr>
              <a:t>The Yellow Zone</a:t>
            </a:r>
          </a:p>
        </p:txBody>
      </p:sp>
      <p:pic>
        <p:nvPicPr>
          <p:cNvPr id="4" name="Picture 3" descr="A picture containing diagram&#10;&#10;Description automatically generated">
            <a:extLst>
              <a:ext uri="{FF2B5EF4-FFF2-40B4-BE49-F238E27FC236}">
                <a16:creationId xmlns:a16="http://schemas.microsoft.com/office/drawing/2014/main" id="{593144B4-B160-054E-AB23-0FED04019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97000"/>
            <a:ext cx="7010400" cy="4363189"/>
          </a:xfrm>
          <a:prstGeom prst="rect">
            <a:avLst/>
          </a:prstGeom>
        </p:spPr>
      </p:pic>
    </p:spTree>
    <p:extLst>
      <p:ext uri="{BB962C8B-B14F-4D97-AF65-F5344CB8AC3E}">
        <p14:creationId xmlns:p14="http://schemas.microsoft.com/office/powerpoint/2010/main" val="250696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rgbClr val="0070C0"/>
                </a:solidFill>
              </a:rPr>
              <a:t>The Blue Zone</a:t>
            </a:r>
          </a:p>
        </p:txBody>
      </p:sp>
      <p:pic>
        <p:nvPicPr>
          <p:cNvPr id="5" name="Picture 4" descr="Diagram&#10;&#10;Description automatically generated">
            <a:extLst>
              <a:ext uri="{FF2B5EF4-FFF2-40B4-BE49-F238E27FC236}">
                <a16:creationId xmlns:a16="http://schemas.microsoft.com/office/drawing/2014/main" id="{AB52D168-5EF9-D34A-815E-72B4D5B80439}"/>
              </a:ext>
            </a:extLst>
          </p:cNvPr>
          <p:cNvPicPr>
            <a:picLocks noChangeAspect="1"/>
          </p:cNvPicPr>
          <p:nvPr/>
        </p:nvPicPr>
        <p:blipFill rotWithShape="1">
          <a:blip r:embed="rId2">
            <a:extLst>
              <a:ext uri="{28A0092B-C50C-407E-A947-70E740481C1C}">
                <a14:useLocalDpi xmlns:a14="http://schemas.microsoft.com/office/drawing/2010/main" val="0"/>
              </a:ext>
            </a:extLst>
          </a:blip>
          <a:srcRect r="18104"/>
          <a:stretch/>
        </p:blipFill>
        <p:spPr>
          <a:xfrm>
            <a:off x="228600" y="965200"/>
            <a:ext cx="6833286" cy="4927600"/>
          </a:xfrm>
          <a:prstGeom prst="rect">
            <a:avLst/>
          </a:prstGeom>
        </p:spPr>
      </p:pic>
    </p:spTree>
    <p:extLst>
      <p:ext uri="{BB962C8B-B14F-4D97-AF65-F5344CB8AC3E}">
        <p14:creationId xmlns:p14="http://schemas.microsoft.com/office/powerpoint/2010/main" val="163168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78C3-1BC5-634C-B0AA-B35A5EE03D4F}"/>
              </a:ext>
            </a:extLst>
          </p:cNvPr>
          <p:cNvSpPr>
            <a:spLocks noGrp="1"/>
          </p:cNvSpPr>
          <p:nvPr>
            <p:ph type="title"/>
          </p:nvPr>
        </p:nvSpPr>
        <p:spPr>
          <a:xfrm>
            <a:off x="228600" y="76200"/>
            <a:ext cx="6347713" cy="1320800"/>
          </a:xfrm>
        </p:spPr>
        <p:txBody>
          <a:bodyPr/>
          <a:lstStyle/>
          <a:p>
            <a:r>
              <a:rPr lang="en-US" dirty="0">
                <a:solidFill>
                  <a:schemeClr val="accent5"/>
                </a:solidFill>
              </a:rPr>
              <a:t>The Red Zone</a:t>
            </a:r>
          </a:p>
        </p:txBody>
      </p:sp>
      <p:pic>
        <p:nvPicPr>
          <p:cNvPr id="4" name="Picture 3" descr="Diagram&#10;&#10;Description automatically generated">
            <a:extLst>
              <a:ext uri="{FF2B5EF4-FFF2-40B4-BE49-F238E27FC236}">
                <a16:creationId xmlns:a16="http://schemas.microsoft.com/office/drawing/2014/main" id="{11FD4907-E8E5-4748-A9BE-F3FF0BC57D65}"/>
              </a:ext>
            </a:extLst>
          </p:cNvPr>
          <p:cNvPicPr>
            <a:picLocks noChangeAspect="1"/>
          </p:cNvPicPr>
          <p:nvPr/>
        </p:nvPicPr>
        <p:blipFill rotWithShape="1">
          <a:blip r:embed="rId2">
            <a:extLst>
              <a:ext uri="{28A0092B-C50C-407E-A947-70E740481C1C}">
                <a14:useLocalDpi xmlns:a14="http://schemas.microsoft.com/office/drawing/2010/main" val="0"/>
              </a:ext>
            </a:extLst>
          </a:blip>
          <a:srcRect l="4659" r="6831" b="5748"/>
          <a:stretch/>
        </p:blipFill>
        <p:spPr>
          <a:xfrm>
            <a:off x="457200" y="736600"/>
            <a:ext cx="6709317" cy="4826000"/>
          </a:xfrm>
          <a:prstGeom prst="rect">
            <a:avLst/>
          </a:prstGeom>
        </p:spPr>
      </p:pic>
    </p:spTree>
    <p:extLst>
      <p:ext uri="{BB962C8B-B14F-4D97-AF65-F5344CB8AC3E}">
        <p14:creationId xmlns:p14="http://schemas.microsoft.com/office/powerpoint/2010/main" val="13719158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9913</TotalTime>
  <Words>1157</Words>
  <Application>Microsoft Office PowerPoint</Application>
  <PresentationFormat>On-screen Show (4:3)</PresentationFormat>
  <Paragraphs>144</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Comic Sans MS</vt:lpstr>
      <vt:lpstr>Curlz MT</vt:lpstr>
      <vt:lpstr>Trebuchet MS</vt:lpstr>
      <vt:lpstr>Wingdings 3</vt:lpstr>
      <vt:lpstr>Facet</vt:lpstr>
      <vt:lpstr>The ZONES of Regulation® </vt:lpstr>
      <vt:lpstr>Aims</vt:lpstr>
      <vt:lpstr>PowerPoint Presentation</vt:lpstr>
      <vt:lpstr>What are The ZONES of Regulation®? </vt:lpstr>
      <vt:lpstr>Why teach the Zones?</vt:lpstr>
      <vt:lpstr>The Green Zone</vt:lpstr>
      <vt:lpstr>The Yellow Zone</vt:lpstr>
      <vt:lpstr>The Blue Zone</vt:lpstr>
      <vt:lpstr>The Red Zone</vt:lpstr>
      <vt:lpstr>PowerPoint Presentation</vt:lpstr>
      <vt:lpstr>Why teach the Zones?!</vt:lpstr>
      <vt:lpstr>PowerPoint Presentation</vt:lpstr>
      <vt:lpstr>Other ZONES Visuals</vt:lpstr>
      <vt:lpstr>PowerPoint Presentation</vt:lpstr>
      <vt:lpstr>How this is being implemented at Leverstock Green..</vt:lpstr>
      <vt:lpstr>Recognising emotions is the first step to regulating them</vt:lpstr>
      <vt:lpstr>How can I support the Zones of Regulation?</vt:lpstr>
      <vt:lpstr>Validate feelings - There is no such thing as a bad ZONE.</vt:lpstr>
      <vt:lpstr>Create toolboxes</vt:lpstr>
      <vt:lpstr>PowerPoint Presentation</vt:lpstr>
      <vt:lpstr>PowerPoint Presentation</vt:lpstr>
      <vt:lpstr>Other toolbox ideas</vt:lpstr>
      <vt:lpstr>Chill Zone Quiet Space Zen corner reading nook Safe place Relaxation station</vt:lpstr>
      <vt:lpstr>Tools for self-regulation </vt:lpstr>
      <vt:lpstr>Calming  techniques </vt:lpstr>
      <vt:lpstr>DEEP BREATHING</vt:lpstr>
      <vt:lpstr>PowerPoint Presentation</vt:lpstr>
      <vt:lpstr>PowerPoint Presentation</vt:lpstr>
      <vt:lpstr>Calming Activities</vt:lpstr>
      <vt:lpstr>Sensory tools</vt:lpstr>
      <vt:lpstr>Sensory strategies</vt:lpstr>
      <vt:lpstr>Any questions</vt:lpstr>
    </vt:vector>
  </TitlesOfParts>
  <Company>NHSD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ZONES of Regulation®</dc:title>
  <dc:creator>NHSD</dc:creator>
  <cp:lastModifiedBy>Becky Newman</cp:lastModifiedBy>
  <cp:revision>135</cp:revision>
  <dcterms:created xsi:type="dcterms:W3CDTF">2016-01-25T14:06:38Z</dcterms:created>
  <dcterms:modified xsi:type="dcterms:W3CDTF">2024-04-23T17:53:38Z</dcterms:modified>
</cp:coreProperties>
</file>